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7" r:id="rId3"/>
  </p:sldMasterIdLst>
  <p:notesMasterIdLst>
    <p:notesMasterId r:id="rId13"/>
  </p:notesMasterIdLst>
  <p:sldIdLst>
    <p:sldId id="256" r:id="rId4"/>
    <p:sldId id="2145706253" r:id="rId5"/>
    <p:sldId id="2145706255" r:id="rId6"/>
    <p:sldId id="2145706256" r:id="rId7"/>
    <p:sldId id="2145706248" r:id="rId8"/>
    <p:sldId id="2145706257" r:id="rId9"/>
    <p:sldId id="2145706036" r:id="rId10"/>
    <p:sldId id="2145706033" r:id="rId11"/>
    <p:sldId id="2145706258"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8" autoAdjust="0"/>
    <p:restoredTop sz="76382" autoAdjust="0"/>
  </p:normalViewPr>
  <p:slideViewPr>
    <p:cSldViewPr snapToGrid="0">
      <p:cViewPr varScale="1">
        <p:scale>
          <a:sx n="65" d="100"/>
          <a:sy n="65" d="100"/>
        </p:scale>
        <p:origin x="119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kub Bakule" userId="896447c0692fff6e" providerId="LiveId" clId="{37B944E6-E711-4557-87DD-D4912BEA5D3B}"/>
    <pc:docChg chg="undo custSel addSld delSld modSld">
      <pc:chgData name="Jakub Bakule" userId="896447c0692fff6e" providerId="LiveId" clId="{37B944E6-E711-4557-87DD-D4912BEA5D3B}" dt="2020-11-13T08:58:02.125" v="517" actId="20577"/>
      <pc:docMkLst>
        <pc:docMk/>
      </pc:docMkLst>
      <pc:sldChg chg="modSp">
        <pc:chgData name="Jakub Bakule" userId="896447c0692fff6e" providerId="LiveId" clId="{37B944E6-E711-4557-87DD-D4912BEA5D3B}" dt="2020-11-13T08:53:43.119" v="392" actId="20577"/>
        <pc:sldMkLst>
          <pc:docMk/>
          <pc:sldMk cId="2551764816" sldId="2145706033"/>
        </pc:sldMkLst>
        <pc:graphicFrameChg chg="modGraphic">
          <ac:chgData name="Jakub Bakule" userId="896447c0692fff6e" providerId="LiveId" clId="{37B944E6-E711-4557-87DD-D4912BEA5D3B}" dt="2020-11-13T08:53:43.119" v="392" actId="20577"/>
          <ac:graphicFrameMkLst>
            <pc:docMk/>
            <pc:sldMk cId="2551764816" sldId="2145706033"/>
            <ac:graphicFrameMk id="4" creationId="{FE8D4D1C-D73B-4F90-9A56-6A978A7C20B7}"/>
          </ac:graphicFrameMkLst>
        </pc:graphicFrameChg>
      </pc:sldChg>
      <pc:sldChg chg="modSp">
        <pc:chgData name="Jakub Bakule" userId="896447c0692fff6e" providerId="LiveId" clId="{37B944E6-E711-4557-87DD-D4912BEA5D3B}" dt="2020-11-13T08:57:19.184" v="497" actId="20577"/>
        <pc:sldMkLst>
          <pc:docMk/>
          <pc:sldMk cId="522599110" sldId="2145706035"/>
        </pc:sldMkLst>
        <pc:graphicFrameChg chg="modGraphic">
          <ac:chgData name="Jakub Bakule" userId="896447c0692fff6e" providerId="LiveId" clId="{37B944E6-E711-4557-87DD-D4912BEA5D3B}" dt="2020-11-13T08:57:19.184" v="497" actId="20577"/>
          <ac:graphicFrameMkLst>
            <pc:docMk/>
            <pc:sldMk cId="522599110" sldId="2145706035"/>
            <ac:graphicFrameMk id="2" creationId="{5C5F6A98-1FA9-4B04-90B6-0396B3B01528}"/>
          </ac:graphicFrameMkLst>
        </pc:graphicFrameChg>
      </pc:sldChg>
      <pc:sldChg chg="del">
        <pc:chgData name="Jakub Bakule" userId="896447c0692fff6e" providerId="LiveId" clId="{37B944E6-E711-4557-87DD-D4912BEA5D3B}" dt="2020-11-13T08:53:09.468" v="387" actId="2696"/>
        <pc:sldMkLst>
          <pc:docMk/>
          <pc:sldMk cId="651715563" sldId="2145706040"/>
        </pc:sldMkLst>
      </pc:sldChg>
      <pc:sldChg chg="del">
        <pc:chgData name="Jakub Bakule" userId="896447c0692fff6e" providerId="LiveId" clId="{37B944E6-E711-4557-87DD-D4912BEA5D3B}" dt="2020-11-13T08:53:12.345" v="388" actId="2696"/>
        <pc:sldMkLst>
          <pc:docMk/>
          <pc:sldMk cId="1153758011" sldId="2145706041"/>
        </pc:sldMkLst>
      </pc:sldChg>
      <pc:sldChg chg="modSp add">
        <pc:chgData name="Jakub Bakule" userId="896447c0692fff6e" providerId="LiveId" clId="{37B944E6-E711-4557-87DD-D4912BEA5D3B}" dt="2020-11-13T08:47:04.955" v="1" actId="27636"/>
        <pc:sldMkLst>
          <pc:docMk/>
          <pc:sldMk cId="757541608" sldId="2145706148"/>
        </pc:sldMkLst>
        <pc:spChg chg="mod">
          <ac:chgData name="Jakub Bakule" userId="896447c0692fff6e" providerId="LiveId" clId="{37B944E6-E711-4557-87DD-D4912BEA5D3B}" dt="2020-11-13T08:47:04.955" v="1" actId="27636"/>
          <ac:spMkLst>
            <pc:docMk/>
            <pc:sldMk cId="757541608" sldId="2145706148"/>
            <ac:spMk id="2" creationId="{30381961-D51C-4930-A6B0-A0668AE94AE1}"/>
          </ac:spMkLst>
        </pc:spChg>
      </pc:sldChg>
      <pc:sldChg chg="modSp add">
        <pc:chgData name="Jakub Bakule" userId="896447c0692fff6e" providerId="LiveId" clId="{37B944E6-E711-4557-87DD-D4912BEA5D3B}" dt="2020-11-13T08:47:13.875" v="3" actId="27636"/>
        <pc:sldMkLst>
          <pc:docMk/>
          <pc:sldMk cId="1414243512" sldId="2145706223"/>
        </pc:sldMkLst>
        <pc:spChg chg="mod">
          <ac:chgData name="Jakub Bakule" userId="896447c0692fff6e" providerId="LiveId" clId="{37B944E6-E711-4557-87DD-D4912BEA5D3B}" dt="2020-11-13T08:47:13.875" v="3" actId="27636"/>
          <ac:spMkLst>
            <pc:docMk/>
            <pc:sldMk cId="1414243512" sldId="2145706223"/>
            <ac:spMk id="2" creationId="{30381961-D51C-4930-A6B0-A0668AE94AE1}"/>
          </ac:spMkLst>
        </pc:spChg>
      </pc:sldChg>
      <pc:sldChg chg="modSp add">
        <pc:chgData name="Jakub Bakule" userId="896447c0692fff6e" providerId="LiveId" clId="{37B944E6-E711-4557-87DD-D4912BEA5D3B}" dt="2020-11-13T08:58:02.125" v="517" actId="20577"/>
        <pc:sldMkLst>
          <pc:docMk/>
          <pc:sldMk cId="4142101013" sldId="2145706224"/>
        </pc:sldMkLst>
        <pc:graphicFrameChg chg="mod modGraphic">
          <ac:chgData name="Jakub Bakule" userId="896447c0692fff6e" providerId="LiveId" clId="{37B944E6-E711-4557-87DD-D4912BEA5D3B}" dt="2020-11-13T08:58:02.125" v="517" actId="20577"/>
          <ac:graphicFrameMkLst>
            <pc:docMk/>
            <pc:sldMk cId="4142101013" sldId="2145706224"/>
            <ac:graphicFrameMk id="2" creationId="{2DD2368B-5435-4784-94A9-BB2FF3A2AB8C}"/>
          </ac:graphicFrameMkLst>
        </pc:graphicFrameChg>
      </pc:sldChg>
    </pc:docChg>
  </pc:docChgLst>
  <pc:docChgLst>
    <pc:chgData name="Jakub Bakule" userId="896447c0692fff6e" providerId="LiveId" clId="{6D4DBBE4-9424-4773-A2C1-9460C04FC64D}"/>
    <pc:docChg chg="undo custSel addSld delSld modSld sldOrd">
      <pc:chgData name="Jakub Bakule" userId="896447c0692fff6e" providerId="LiveId" clId="{6D4DBBE4-9424-4773-A2C1-9460C04FC64D}" dt="2020-11-25T12:40:34.478" v="307" actId="2696"/>
      <pc:docMkLst>
        <pc:docMk/>
      </pc:docMkLst>
      <pc:sldChg chg="del">
        <pc:chgData name="Jakub Bakule" userId="896447c0692fff6e" providerId="LiveId" clId="{6D4DBBE4-9424-4773-A2C1-9460C04FC64D}" dt="2020-11-25T12:24:53.923" v="5" actId="2696"/>
        <pc:sldMkLst>
          <pc:docMk/>
          <pc:sldMk cId="2532779575" sldId="2145706032"/>
        </pc:sldMkLst>
      </pc:sldChg>
      <pc:sldChg chg="del">
        <pc:chgData name="Jakub Bakule" userId="896447c0692fff6e" providerId="LiveId" clId="{6D4DBBE4-9424-4773-A2C1-9460C04FC64D}" dt="2020-11-25T12:23:33.487" v="2" actId="2696"/>
        <pc:sldMkLst>
          <pc:docMk/>
          <pc:sldMk cId="1659677878" sldId="2145706133"/>
        </pc:sldMkLst>
      </pc:sldChg>
      <pc:sldChg chg="del">
        <pc:chgData name="Jakub Bakule" userId="896447c0692fff6e" providerId="LiveId" clId="{6D4DBBE4-9424-4773-A2C1-9460C04FC64D}" dt="2020-11-25T12:23:11.511" v="0" actId="2696"/>
        <pc:sldMkLst>
          <pc:docMk/>
          <pc:sldMk cId="757541608" sldId="2145706148"/>
        </pc:sldMkLst>
      </pc:sldChg>
      <pc:sldChg chg="del">
        <pc:chgData name="Jakub Bakule" userId="896447c0692fff6e" providerId="LiveId" clId="{6D4DBBE4-9424-4773-A2C1-9460C04FC64D}" dt="2020-11-25T12:23:14.608" v="1" actId="2696"/>
        <pc:sldMkLst>
          <pc:docMk/>
          <pc:sldMk cId="1414243512" sldId="2145706223"/>
        </pc:sldMkLst>
      </pc:sldChg>
      <pc:sldChg chg="modSp add del ord">
        <pc:chgData name="Jakub Bakule" userId="896447c0692fff6e" providerId="LiveId" clId="{6D4DBBE4-9424-4773-A2C1-9460C04FC64D}" dt="2020-11-25T12:26:47.695" v="24" actId="2696"/>
        <pc:sldMkLst>
          <pc:docMk/>
          <pc:sldMk cId="3170776250" sldId="2145706248"/>
        </pc:sldMkLst>
        <pc:spChg chg="mod">
          <ac:chgData name="Jakub Bakule" userId="896447c0692fff6e" providerId="LiveId" clId="{6D4DBBE4-9424-4773-A2C1-9460C04FC64D}" dt="2020-11-25T12:26:24.782" v="23" actId="255"/>
          <ac:spMkLst>
            <pc:docMk/>
            <pc:sldMk cId="3170776250" sldId="2145706248"/>
            <ac:spMk id="10" creationId="{6FC021EF-9AD9-4AB7-99BE-16CD25D82135}"/>
          </ac:spMkLst>
        </pc:spChg>
      </pc:sldChg>
      <pc:sldChg chg="addSp delSp modSp add ord setBg">
        <pc:chgData name="Jakub Bakule" userId="896447c0692fff6e" providerId="LiveId" clId="{6D4DBBE4-9424-4773-A2C1-9460C04FC64D}" dt="2020-11-25T12:40:21.219" v="305" actId="20577"/>
        <pc:sldMkLst>
          <pc:docMk/>
          <pc:sldMk cId="3582659886" sldId="2145706248"/>
        </pc:sldMkLst>
        <pc:spChg chg="mod">
          <ac:chgData name="Jakub Bakule" userId="896447c0692fff6e" providerId="LiveId" clId="{6D4DBBE4-9424-4773-A2C1-9460C04FC64D}" dt="2020-11-25T12:39:40.646" v="301" actId="20577"/>
          <ac:spMkLst>
            <pc:docMk/>
            <pc:sldMk cId="3582659886" sldId="2145706248"/>
            <ac:spMk id="2" creationId="{D653BA77-E527-430B-A0CD-D9D01BB6F7DA}"/>
          </ac:spMkLst>
        </pc:spChg>
        <pc:spChg chg="mod">
          <ac:chgData name="Jakub Bakule" userId="896447c0692fff6e" providerId="LiveId" clId="{6D4DBBE4-9424-4773-A2C1-9460C04FC64D}" dt="2020-11-25T12:40:21.219" v="305" actId="20577"/>
          <ac:spMkLst>
            <pc:docMk/>
            <pc:sldMk cId="3582659886" sldId="2145706248"/>
            <ac:spMk id="9" creationId="{0DE63D25-DCC8-4E97-93A2-BD54DC02F1AA}"/>
          </ac:spMkLst>
        </pc:spChg>
        <pc:spChg chg="mod">
          <ac:chgData name="Jakub Bakule" userId="896447c0692fff6e" providerId="LiveId" clId="{6D4DBBE4-9424-4773-A2C1-9460C04FC64D}" dt="2020-11-25T12:39:30.146" v="289" actId="1076"/>
          <ac:spMkLst>
            <pc:docMk/>
            <pc:sldMk cId="3582659886" sldId="2145706248"/>
            <ac:spMk id="10" creationId="{6FC021EF-9AD9-4AB7-99BE-16CD25D82135}"/>
          </ac:spMkLst>
        </pc:spChg>
        <pc:spChg chg="del mod">
          <ac:chgData name="Jakub Bakule" userId="896447c0692fff6e" providerId="LiveId" clId="{6D4DBBE4-9424-4773-A2C1-9460C04FC64D}" dt="2020-11-25T12:27:38.424" v="46" actId="478"/>
          <ac:spMkLst>
            <pc:docMk/>
            <pc:sldMk cId="3582659886" sldId="2145706248"/>
            <ac:spMk id="11" creationId="{1A746388-A5DA-40FC-8316-14B22B482CCB}"/>
          </ac:spMkLst>
        </pc:spChg>
        <pc:picChg chg="add del mod">
          <ac:chgData name="Jakub Bakule" userId="896447c0692fff6e" providerId="LiveId" clId="{6D4DBBE4-9424-4773-A2C1-9460C04FC64D}" dt="2020-11-25T12:40:10.510" v="303" actId="478"/>
          <ac:picMkLst>
            <pc:docMk/>
            <pc:sldMk cId="3582659886" sldId="2145706248"/>
            <ac:picMk id="8" creationId="{DFCBAB53-8F32-4934-BCC8-D6843456ADFE}"/>
          </ac:picMkLst>
        </pc:picChg>
      </pc:sldChg>
      <pc:sldChg chg="add del">
        <pc:chgData name="Jakub Bakule" userId="896447c0692fff6e" providerId="LiveId" clId="{6D4DBBE4-9424-4773-A2C1-9460C04FC64D}" dt="2020-11-25T12:40:34.478" v="306" actId="2696"/>
        <pc:sldMkLst>
          <pc:docMk/>
          <pc:sldMk cId="3632754133" sldId="2145706249"/>
        </pc:sldMkLst>
      </pc:sldChg>
      <pc:sldMasterChg chg="delSldLayout">
        <pc:chgData name="Jakub Bakule" userId="896447c0692fff6e" providerId="LiveId" clId="{6D4DBBE4-9424-4773-A2C1-9460C04FC64D}" dt="2020-11-25T12:24:55.953" v="7" actId="2696"/>
        <pc:sldMasterMkLst>
          <pc:docMk/>
          <pc:sldMasterMk cId="3122699157" sldId="2147483648"/>
        </pc:sldMasterMkLst>
        <pc:sldLayoutChg chg="del">
          <pc:chgData name="Jakub Bakule" userId="896447c0692fff6e" providerId="LiveId" clId="{6D4DBBE4-9424-4773-A2C1-9460C04FC64D}" dt="2020-11-25T12:24:55.953" v="7" actId="2696"/>
          <pc:sldLayoutMkLst>
            <pc:docMk/>
            <pc:sldMasterMk cId="3122699157" sldId="2147483648"/>
            <pc:sldLayoutMk cId="3256154115" sldId="2147483660"/>
          </pc:sldLayoutMkLst>
        </pc:sldLayoutChg>
        <pc:sldLayoutChg chg="del">
          <pc:chgData name="Jakub Bakule" userId="896447c0692fff6e" providerId="LiveId" clId="{6D4DBBE4-9424-4773-A2C1-9460C04FC64D}" dt="2020-11-25T12:23:33.487" v="3" actId="2696"/>
          <pc:sldLayoutMkLst>
            <pc:docMk/>
            <pc:sldMasterMk cId="3122699157" sldId="2147483648"/>
            <pc:sldLayoutMk cId="3186698999" sldId="2147483661"/>
          </pc:sldLayoutMkLst>
        </pc:sldLayoutChg>
      </pc:sldMasterChg>
      <pc:sldMasterChg chg="delSldLayout">
        <pc:chgData name="Jakub Bakule" userId="896447c0692fff6e" providerId="LiveId" clId="{6D4DBBE4-9424-4773-A2C1-9460C04FC64D}" dt="2020-11-25T12:26:47.695" v="25" actId="2696"/>
        <pc:sldMasterMkLst>
          <pc:docMk/>
          <pc:sldMasterMk cId="173803832" sldId="2147483660"/>
        </pc:sldMasterMkLst>
        <pc:sldLayoutChg chg="del">
          <pc:chgData name="Jakub Bakule" userId="896447c0692fff6e" providerId="LiveId" clId="{6D4DBBE4-9424-4773-A2C1-9460C04FC64D}" dt="2020-11-25T12:26:47.695" v="25" actId="2696"/>
          <pc:sldLayoutMkLst>
            <pc:docMk/>
            <pc:sldMasterMk cId="173803832" sldId="2147483660"/>
            <pc:sldLayoutMk cId="611360216" sldId="2147483666"/>
          </pc:sldLayoutMkLst>
        </pc:sldLayoutChg>
      </pc:sldMasterChg>
      <pc:sldMasterChg chg="delSldLayout">
        <pc:chgData name="Jakub Bakule" userId="896447c0692fff6e" providerId="LiveId" clId="{6D4DBBE4-9424-4773-A2C1-9460C04FC64D}" dt="2020-11-25T12:40:34.478" v="307" actId="2696"/>
        <pc:sldMasterMkLst>
          <pc:docMk/>
          <pc:sldMasterMk cId="2045161268" sldId="2147483667"/>
        </pc:sldMasterMkLst>
        <pc:sldLayoutChg chg="del">
          <pc:chgData name="Jakub Bakule" userId="896447c0692fff6e" providerId="LiveId" clId="{6D4DBBE4-9424-4773-A2C1-9460C04FC64D}" dt="2020-11-25T12:40:34.478" v="307" actId="2696"/>
          <pc:sldLayoutMkLst>
            <pc:docMk/>
            <pc:sldMasterMk cId="2045161268" sldId="2147483667"/>
            <pc:sldLayoutMk cId="2850588657" sldId="2147483673"/>
          </pc:sldLayoutMkLst>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B104A8-816F-4C98-9202-1FF7C4DB398D}" type="datetimeFigureOut">
              <a:rPr lang="cs-CZ" smtClean="0"/>
              <a:t>4. 12. 2020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A42337-9828-4886-A54E-34091FE3CCCB}" type="slidenum">
              <a:rPr lang="cs-CZ" smtClean="0"/>
              <a:t>‹#›</a:t>
            </a:fld>
            <a:endParaRPr lang="cs-CZ"/>
          </a:p>
        </p:txBody>
      </p:sp>
    </p:spTree>
    <p:extLst>
      <p:ext uri="{BB962C8B-B14F-4D97-AF65-F5344CB8AC3E}">
        <p14:creationId xmlns:p14="http://schemas.microsoft.com/office/powerpoint/2010/main" val="2059864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8A42337-9828-4886-A54E-34091FE3CCCB}" type="slidenum">
              <a:rPr lang="cs-CZ" smtClean="0"/>
              <a:t>1</a:t>
            </a:fld>
            <a:endParaRPr lang="cs-CZ"/>
          </a:p>
        </p:txBody>
      </p:sp>
    </p:spTree>
    <p:extLst>
      <p:ext uri="{BB962C8B-B14F-4D97-AF65-F5344CB8AC3E}">
        <p14:creationId xmlns:p14="http://schemas.microsoft.com/office/powerpoint/2010/main" val="1323076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6438" y="554038"/>
            <a:ext cx="5541962" cy="3117850"/>
          </a:xfrm>
        </p:spPr>
      </p:sp>
      <p:sp>
        <p:nvSpPr>
          <p:cNvPr id="3" name="Notes Placeholder 2"/>
          <p:cNvSpPr>
            <a:spLocks noGrp="1"/>
          </p:cNvSpPr>
          <p:nvPr>
            <p:ph type="body" idx="1"/>
          </p:nvPr>
        </p:nvSpPr>
        <p:spPr>
          <a:xfrm>
            <a:off x="704773" y="4372537"/>
            <a:ext cx="5400724" cy="169277"/>
          </a:xfrm>
        </p:spPr>
        <p:txBody>
          <a:bodyPr/>
          <a:lstStyle/>
          <a:p>
            <a:endParaRPr lang="cs-CZ" dirty="0"/>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F34805-1F01-4BDA-A8CA-FCEA2B4BC8D0}" type="datetime3">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4/12/20</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5EBCF4-26FC-4F76-8DA1-52FDDC328D44}"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6840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8A42337-9828-4886-A54E-34091FE3CCCB}" type="slidenum">
              <a:rPr lang="cs-CZ" smtClean="0"/>
              <a:t>8</a:t>
            </a:fld>
            <a:endParaRPr lang="cs-CZ"/>
          </a:p>
        </p:txBody>
      </p:sp>
    </p:spTree>
    <p:extLst>
      <p:ext uri="{BB962C8B-B14F-4D97-AF65-F5344CB8AC3E}">
        <p14:creationId xmlns:p14="http://schemas.microsoft.com/office/powerpoint/2010/main" val="1962813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xml"/><Relationship Id="rId7" Type="http://schemas.openxmlformats.org/officeDocument/2006/relationships/tags" Target="../tags/tag6.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tags" Target="../tags/tag5.xml"/><Relationship Id="rId5" Type="http://schemas.openxmlformats.org/officeDocument/2006/relationships/tags" Target="../tags/tag4.xml"/><Relationship Id="rId10" Type="http://schemas.openxmlformats.org/officeDocument/2006/relationships/image" Target="../media/image1.emf"/><Relationship Id="rId4" Type="http://schemas.openxmlformats.org/officeDocument/2006/relationships/tags" Target="../tags/tag3.xml"/><Relationship Id="rId9"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122528-60DC-46D4-9436-799FE53D9D5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D630EBC-0BFC-48AB-A215-31ECAA68B4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9B1554B4-4AA5-4C7D-96EE-49F87462F5D2}"/>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FD3F4273-DDE6-4ADF-BEAE-6DEDD8CD7E8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2E9DD40-76D9-4650-93E1-D922E7E29F91}"/>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1433862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4E61C9-67C4-4BE1-8033-67066073EFE2}"/>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AD4C28E-CFBF-47B6-B2F4-224A0FDF111E}"/>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20C3EEC-91C7-4AFB-BECB-3806AC69F04E}"/>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32BE9045-51DB-4245-8E3F-62161E6C0F8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66D353B-D891-40CB-8279-0364EBBD3A9B}"/>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4093635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25A4F00-3AAA-4470-A38B-D80FDDBE62E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7EAE4F2E-F181-4F6A-9CB6-6EDA2B05D2F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C3DFE1B-5F9C-4876-ABB7-2C7E1ADAFA66}"/>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01970495-64D3-478A-AC5B-BEB09F834B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77E288-D5C3-4499-B013-ADF4C3F2182F}"/>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2678473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2"/>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spid="_x0000_s1033" name="think-cell Slide" r:id="rId9" imgW="413" imgH="416" progId="TCLayout.ActiveDocument.1">
                  <p:embed/>
                </p:oleObj>
              </mc:Choice>
              <mc:Fallback>
                <p:oleObj name="think-cell Slide" r:id="rId9" imgW="413" imgH="416" progId="TCLayout.ActiveDocument.1">
                  <p:embed/>
                  <p:pic>
                    <p:nvPicPr>
                      <p:cNvPr id="3" name="Object 6" hidden="1">
                        <a:extLst>
                          <a:ext uri="{FF2B5EF4-FFF2-40B4-BE49-F238E27FC236}">
                            <a16:creationId xmlns:a16="http://schemas.microsoft.com/office/drawing/2014/main" id="{D8EFF8A2-0FB9-4B25-8B8D-492353274983}"/>
                          </a:ext>
                        </a:extLst>
                      </p:cNvPr>
                      <p:cNvPicPr/>
                      <p:nvPr/>
                    </p:nvPicPr>
                    <p:blipFill>
                      <a:blip r:embed="rId10"/>
                      <a:stretch>
                        <a:fillRect/>
                      </a:stretch>
                    </p:blipFill>
                    <p:spPr>
                      <a:xfrm>
                        <a:off x="1589" y="1589"/>
                        <a:ext cx="1588" cy="1588"/>
                      </a:xfrm>
                      <a:prstGeom prst="rect">
                        <a:avLst/>
                      </a:prstGeom>
                    </p:spPr>
                  </p:pic>
                </p:oleObj>
              </mc:Fallback>
            </mc:AlternateContent>
          </a:graphicData>
        </a:graphic>
      </p:graphicFrame>
      <p:sp>
        <p:nvSpPr>
          <p:cNvPr id="5" name="Rectangle 1" hidden="1">
            <a:extLst>
              <a:ext uri="{FF2B5EF4-FFF2-40B4-BE49-F238E27FC236}">
                <a16:creationId xmlns:a16="http://schemas.microsoft.com/office/drawing/2014/main" id="{FCC3A0E6-E630-4C26-B008-93BA0B5B1109}"/>
              </a:ext>
            </a:extLst>
          </p:cNvPr>
          <p:cNvSpPr/>
          <p:nvPr userDrawn="1">
            <p:custDataLst>
              <p:tags r:id="rId3"/>
            </p:custDataLst>
          </p:nvPr>
        </p:nvSpPr>
        <p:spPr>
          <a:xfrm>
            <a:off x="1" y="1"/>
            <a:ext cx="158751" cy="158751"/>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spcBef>
                <a:spcPts val="300"/>
              </a:spcBef>
              <a:spcAft>
                <a:spcPts val="300"/>
              </a:spcAft>
            </a:pPr>
            <a:endParaRPr lang="cs-CZ"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15" name="2. Slide Title">
            <a:extLst>
              <a:ext uri="{FF2B5EF4-FFF2-40B4-BE49-F238E27FC236}">
                <a16:creationId xmlns:a16="http://schemas.microsoft.com/office/drawing/2014/main" id="{699FD2C4-82B5-475E-9235-DB128978B618}"/>
              </a:ext>
            </a:extLst>
          </p:cNvPr>
          <p:cNvSpPr>
            <a:spLocks noGrp="1"/>
          </p:cNvSpPr>
          <p:nvPr>
            <p:ph type="title" hasCustomPrompt="1"/>
            <p:custDataLst>
              <p:tags r:id="rId4"/>
            </p:custDataLst>
          </p:nvPr>
        </p:nvSpPr>
        <p:spPr>
          <a:xfrm>
            <a:off x="554736" y="411291"/>
            <a:ext cx="11082528" cy="492443"/>
          </a:xfrm>
        </p:spPr>
        <p:txBody>
          <a:bodyPr vert="horz" wrap="square" lIns="0" tIns="0" rIns="0" bIns="0" rtlCol="0" anchor="b" anchorCtr="0">
            <a:spAutoFit/>
          </a:bodyPr>
          <a:lstStyle>
            <a:lvl1pPr>
              <a:defRPr lang="cs-CZ" dirty="0"/>
            </a:lvl1pPr>
          </a:lstStyle>
          <a:p>
            <a:pPr lvl="0"/>
            <a:r>
              <a:rPr lang="cs-CZ"/>
              <a:t>Klikněte pro vložení nadpisu</a:t>
            </a:r>
          </a:p>
        </p:txBody>
      </p:sp>
      <p:sp>
        <p:nvSpPr>
          <p:cNvPr id="14" name="3. Subtitle">
            <a:extLst>
              <a:ext uri="{FF2B5EF4-FFF2-40B4-BE49-F238E27FC236}">
                <a16:creationId xmlns:a16="http://schemas.microsoft.com/office/drawing/2014/main" id="{D4D36123-678D-4B6C-A648-186F85BE34AE}"/>
              </a:ext>
            </a:extLst>
          </p:cNvPr>
          <p:cNvSpPr>
            <a:spLocks noGrp="1"/>
          </p:cNvSpPr>
          <p:nvPr>
            <p:ph type="subTitle" idx="1" hasCustomPrompt="1"/>
            <p:custDataLst>
              <p:tags r:id="rId5"/>
            </p:custDataLst>
          </p:nvPr>
        </p:nvSpPr>
        <p:spPr>
          <a:xfrm>
            <a:off x="554736" y="992489"/>
            <a:ext cx="11082528" cy="276999"/>
          </a:xfrm>
          <a:prstGeom prst="rect">
            <a:avLst/>
          </a:prstGeom>
        </p:spPr>
        <p:txBody>
          <a:bodyPr vert="horz" wrap="square" lIns="0" tIns="0" rIns="0" bIns="0" rtlCol="0">
            <a:spAutoFit/>
          </a:bodyPr>
          <a:lstStyle>
            <a:lvl1pPr>
              <a:defRPr lang="cs-CZ" sz="1800" b="0" dirty="0"/>
            </a:lvl1pPr>
          </a:lstStyle>
          <a:p>
            <a:pPr lvl="0">
              <a:buNone/>
            </a:pPr>
            <a:r>
              <a:rPr lang="cs-CZ"/>
              <a:t>Klikněte pro vložení podnadpisu</a:t>
            </a:r>
          </a:p>
        </p:txBody>
      </p:sp>
      <p:sp>
        <p:nvSpPr>
          <p:cNvPr id="8" name="5. Source" hidden="1">
            <a:extLst>
              <a:ext uri="{FF2B5EF4-FFF2-40B4-BE49-F238E27FC236}">
                <a16:creationId xmlns:a16="http://schemas.microsoft.com/office/drawing/2014/main" id="{9238B1D6-2095-4826-AA45-9A4E6F7D1A16}"/>
              </a:ext>
            </a:extLst>
          </p:cNvPr>
          <p:cNvSpPr txBox="1"/>
          <p:nvPr userDrawn="1">
            <p:custDataLst>
              <p:tags r:id="rId6"/>
            </p:custDataLst>
          </p:nvPr>
        </p:nvSpPr>
        <p:spPr>
          <a:xfrm>
            <a:off x="554736" y="6498755"/>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cs-CZ" sz="800"/>
              <a:t>Zdroj: …</a:t>
            </a:r>
          </a:p>
        </p:txBody>
      </p:sp>
      <p:sp>
        <p:nvSpPr>
          <p:cNvPr id="11" name="1. On-page tracker">
            <a:extLst>
              <a:ext uri="{FF2B5EF4-FFF2-40B4-BE49-F238E27FC236}">
                <a16:creationId xmlns:a16="http://schemas.microsoft.com/office/drawing/2014/main" id="{C30AC055-11D5-4540-94E4-C3B7BE6EFD7D}"/>
              </a:ext>
            </a:extLst>
          </p:cNvPr>
          <p:cNvSpPr>
            <a:spLocks noGrp="1"/>
          </p:cNvSpPr>
          <p:nvPr>
            <p:ph type="body" sz="quarter" idx="10" hasCustomPrompt="1"/>
            <p:custDataLst>
              <p:tags r:id="rId7"/>
            </p:custDataLst>
          </p:nvPr>
        </p:nvSpPr>
        <p:spPr>
          <a:xfrm>
            <a:off x="554735" y="41598"/>
            <a:ext cx="3843339" cy="123111"/>
          </a:xfrm>
          <a:prstGeom prst="rect">
            <a:avLst/>
          </a:prstGeom>
          <a:ln w="6350">
            <a:noFill/>
            <a:miter lim="800000"/>
          </a:ln>
        </p:spPr>
        <p:txBody>
          <a:bodyPr vert="horz" wrap="square" lIns="0" tIns="0" rIns="0" bIns="0" rtlCol="0">
            <a:spAutoFit/>
          </a:bodyPr>
          <a:lstStyle>
            <a:lvl1pPr>
              <a:defRPr lang="cs-CZ" sz="800" b="0" dirty="0">
                <a:cs typeface="+mn-cs"/>
              </a:defRPr>
            </a:lvl1pPr>
          </a:lstStyle>
          <a:p>
            <a:pPr lvl="0">
              <a:buNone/>
            </a:pPr>
            <a:r>
              <a:rPr lang="cs-CZ"/>
              <a:t>Kapitola › Téma</a:t>
            </a:r>
          </a:p>
        </p:txBody>
      </p:sp>
    </p:spTree>
    <p:extLst>
      <p:ext uri="{BB962C8B-B14F-4D97-AF65-F5344CB8AC3E}">
        <p14:creationId xmlns:p14="http://schemas.microsoft.com/office/powerpoint/2010/main" val="105636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004B8D"/>
        </a:solidFill>
        <a:effectLst/>
      </p:bgPr>
    </p:bg>
    <p:spTree>
      <p:nvGrpSpPr>
        <p:cNvPr id="1" name=""/>
        <p:cNvGrpSpPr/>
        <p:nvPr/>
      </p:nvGrpSpPr>
      <p:grpSpPr>
        <a:xfrm>
          <a:off x="0" y="0"/>
          <a:ext cx="0" cy="0"/>
          <a:chOff x="0" y="0"/>
          <a:chExt cx="0" cy="0"/>
        </a:xfrm>
      </p:grpSpPr>
      <p:sp>
        <p:nvSpPr>
          <p:cNvPr id="10" name="Obdélník 9"/>
          <p:cNvSpPr/>
          <p:nvPr userDrawn="1"/>
        </p:nvSpPr>
        <p:spPr>
          <a:xfrm>
            <a:off x="952" y="0"/>
            <a:ext cx="12191999" cy="620600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8" name="Obdélník 7"/>
          <p:cNvSpPr/>
          <p:nvPr userDrawn="1"/>
        </p:nvSpPr>
        <p:spPr>
          <a:xfrm>
            <a:off x="6468536" y="2844802"/>
            <a:ext cx="5724417" cy="4013199"/>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9" name="Obdélník 8"/>
          <p:cNvSpPr/>
          <p:nvPr userDrawn="1"/>
        </p:nvSpPr>
        <p:spPr>
          <a:xfrm>
            <a:off x="0" y="5654676"/>
            <a:ext cx="3094567"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2" name="Nadpis 1"/>
          <p:cNvSpPr>
            <a:spLocks noGrp="1"/>
          </p:cNvSpPr>
          <p:nvPr>
            <p:ph type="ctrTitle"/>
          </p:nvPr>
        </p:nvSpPr>
        <p:spPr>
          <a:xfrm>
            <a:off x="484717" y="475520"/>
            <a:ext cx="11224683" cy="820737"/>
          </a:xfrm>
        </p:spPr>
        <p:txBody>
          <a:bodyPr wrap="square" lIns="0" tIns="0" rIns="0" bIns="0" anchor="t" anchorCtr="0">
            <a:spAutoFit/>
          </a:bodyPr>
          <a:lstStyle>
            <a:lvl1pPr algn="l">
              <a:defRPr sz="5333">
                <a:solidFill>
                  <a:schemeClr val="bg1"/>
                </a:solidFill>
              </a:defRPr>
            </a:lvl1pPr>
          </a:lstStyle>
          <a:p>
            <a:r>
              <a:rPr lang="cs-CZ"/>
              <a:t>Kliknutím lze upravit styl.</a:t>
            </a:r>
            <a:endParaRPr lang="cs-CZ" dirty="0"/>
          </a:p>
        </p:txBody>
      </p:sp>
      <p:pic>
        <p:nvPicPr>
          <p:cNvPr id="11"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4717" y="5811896"/>
            <a:ext cx="1617600" cy="76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11432" y="2575998"/>
            <a:ext cx="5380568"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Podnadpis 2"/>
          <p:cNvSpPr>
            <a:spLocks noGrp="1"/>
          </p:cNvSpPr>
          <p:nvPr>
            <p:ph type="subTitle" idx="1"/>
          </p:nvPr>
        </p:nvSpPr>
        <p:spPr>
          <a:xfrm>
            <a:off x="484717" y="1303001"/>
            <a:ext cx="11224683" cy="1800000"/>
          </a:xfrm>
        </p:spPr>
        <p:txBody>
          <a:bodyPr wrap="square" lIns="0" tIns="360000" rIns="0" bIns="0">
            <a:noAutofit/>
          </a:bodyPr>
          <a:lstStyle>
            <a:lvl1pPr marL="0" indent="0" algn="l">
              <a:buNone/>
              <a:defRPr sz="3733">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cs-CZ" dirty="0"/>
              <a:t>Kliknutím můžete upravit styl předlohy.</a:t>
            </a:r>
          </a:p>
        </p:txBody>
      </p:sp>
      <p:sp>
        <p:nvSpPr>
          <p:cNvPr id="12"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1467" baseline="0" smtClean="0">
                <a:solidFill>
                  <a:schemeClr val="bg1"/>
                </a:solidFill>
              </a:rPr>
              <a:pPr/>
              <a:t>‹#›</a:t>
            </a:fld>
            <a:endParaRPr lang="cs-CZ" sz="1467" baseline="0" dirty="0">
              <a:solidFill>
                <a:schemeClr val="bg1"/>
              </a:solidFill>
            </a:endParaRPr>
          </a:p>
        </p:txBody>
      </p:sp>
    </p:spTree>
    <p:extLst>
      <p:ext uri="{BB962C8B-B14F-4D97-AF65-F5344CB8AC3E}">
        <p14:creationId xmlns:p14="http://schemas.microsoft.com/office/powerpoint/2010/main" val="39138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adpis a text">
    <p:spTree>
      <p:nvGrpSpPr>
        <p:cNvPr id="1" name=""/>
        <p:cNvGrpSpPr/>
        <p:nvPr/>
      </p:nvGrpSpPr>
      <p:grpSpPr>
        <a:xfrm>
          <a:off x="0" y="0"/>
          <a:ext cx="0" cy="0"/>
          <a:chOff x="0" y="0"/>
          <a:chExt cx="0" cy="0"/>
        </a:xfrm>
      </p:grpSpPr>
      <p:sp>
        <p:nvSpPr>
          <p:cNvPr id="3" name="Nadpis 2"/>
          <p:cNvSpPr>
            <a:spLocks noGrp="1"/>
          </p:cNvSpPr>
          <p:nvPr>
            <p:ph type="title"/>
          </p:nvPr>
        </p:nvSpPr>
        <p:spPr>
          <a:xfrm>
            <a:off x="483659" y="348907"/>
            <a:ext cx="11224683" cy="492443"/>
          </a:xfrm>
        </p:spPr>
        <p:txBody>
          <a:bodyPr anchor="t" anchorCtr="0"/>
          <a:lstStyle>
            <a:lvl1pPr>
              <a:defRPr>
                <a:solidFill>
                  <a:srgbClr val="004B8D"/>
                </a:solidFill>
              </a:defRPr>
            </a:lvl1pPr>
          </a:lstStyle>
          <a:p>
            <a:r>
              <a:rPr lang="cs-CZ" dirty="0"/>
              <a:t>Kliknutím lze upravit styl.</a:t>
            </a:r>
          </a:p>
        </p:txBody>
      </p:sp>
      <p:sp>
        <p:nvSpPr>
          <p:cNvPr id="6" name="Zástupný symbol pro text 5"/>
          <p:cNvSpPr>
            <a:spLocks noGrp="1"/>
          </p:cNvSpPr>
          <p:nvPr>
            <p:ph type="body" sz="quarter" idx="10"/>
          </p:nvPr>
        </p:nvSpPr>
        <p:spPr>
          <a:xfrm>
            <a:off x="484717" y="1217036"/>
            <a:ext cx="11224683" cy="4358264"/>
          </a:xfrm>
        </p:spPr>
        <p:txBody>
          <a:bodyPr tIns="0"/>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278941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bjekt a text">
    <p:spTree>
      <p:nvGrpSpPr>
        <p:cNvPr id="1" name=""/>
        <p:cNvGrpSpPr/>
        <p:nvPr/>
      </p:nvGrpSpPr>
      <p:grpSpPr>
        <a:xfrm>
          <a:off x="0" y="0"/>
          <a:ext cx="0" cy="0"/>
          <a:chOff x="0" y="0"/>
          <a:chExt cx="0" cy="0"/>
        </a:xfrm>
      </p:grpSpPr>
      <p:sp>
        <p:nvSpPr>
          <p:cNvPr id="2" name="Nadpis 1"/>
          <p:cNvSpPr>
            <a:spLocks noGrp="1"/>
          </p:cNvSpPr>
          <p:nvPr>
            <p:ph type="title"/>
          </p:nvPr>
        </p:nvSpPr>
        <p:spPr>
          <a:xfrm>
            <a:off x="6811434" y="479023"/>
            <a:ext cx="4897967" cy="492443"/>
          </a:xfrm>
        </p:spPr>
        <p:txBody>
          <a:bodyPr wrap="square" lIns="0" tIns="0" rIns="0" bIns="0" anchor="t" anchorCtr="0">
            <a:spAutoFit/>
          </a:bodyPr>
          <a:lstStyle>
            <a:lvl1pPr algn="l">
              <a:defRPr sz="3200">
                <a:solidFill>
                  <a:srgbClr val="004B8D"/>
                </a:solidFill>
              </a:defRPr>
            </a:lvl1pPr>
          </a:lstStyle>
          <a:p>
            <a:r>
              <a:rPr lang="cs-CZ" dirty="0"/>
              <a:t>Kliknutím lze upravit styl.</a:t>
            </a:r>
          </a:p>
        </p:txBody>
      </p:sp>
      <p:sp>
        <p:nvSpPr>
          <p:cNvPr id="6" name="Zástupný symbol pro obsah 5"/>
          <p:cNvSpPr>
            <a:spLocks noGrp="1"/>
          </p:cNvSpPr>
          <p:nvPr>
            <p:ph sz="quarter" idx="14"/>
          </p:nvPr>
        </p:nvSpPr>
        <p:spPr>
          <a:xfrm>
            <a:off x="484717" y="475521"/>
            <a:ext cx="5846233" cy="5099780"/>
          </a:xfrm>
        </p:spPr>
        <p:txBody>
          <a:bodyPr/>
          <a:lstStyle>
            <a:lvl1pPr>
              <a:buNone/>
              <a:defRPr/>
            </a:lvl1pPr>
          </a:lstStyle>
          <a:p>
            <a:pPr lvl="0"/>
            <a:r>
              <a:rPr lang="cs-CZ" dirty="0"/>
              <a:t>Upravte styly předlohy textu.</a:t>
            </a:r>
          </a:p>
        </p:txBody>
      </p:sp>
      <p:sp>
        <p:nvSpPr>
          <p:cNvPr id="4" name="Zástupný symbol pro text 3"/>
          <p:cNvSpPr>
            <a:spLocks noGrp="1"/>
          </p:cNvSpPr>
          <p:nvPr>
            <p:ph type="body" sz="quarter" idx="15"/>
          </p:nvPr>
        </p:nvSpPr>
        <p:spPr>
          <a:xfrm>
            <a:off x="6811434" y="1062044"/>
            <a:ext cx="4897967" cy="4513257"/>
          </a:xfrm>
        </p:spPr>
        <p:txBody>
          <a:bodyPr>
            <a:normAutofit/>
          </a:bodyPr>
          <a:lstStyle>
            <a:lvl1pPr>
              <a:defRPr sz="1467"/>
            </a:lvl1pPr>
            <a:lvl2pPr>
              <a:defRPr sz="1467"/>
            </a:lvl2pPr>
            <a:lvl3pPr>
              <a:defRPr sz="1467"/>
            </a:lvl3pPr>
            <a:lvl4pPr>
              <a:defRPr sz="1467"/>
            </a:lvl4pPr>
            <a:lvl5pPr>
              <a:defRPr sz="1467"/>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408781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adpis a objekt">
    <p:spTree>
      <p:nvGrpSpPr>
        <p:cNvPr id="1" name=""/>
        <p:cNvGrpSpPr/>
        <p:nvPr/>
      </p:nvGrpSpPr>
      <p:grpSpPr>
        <a:xfrm>
          <a:off x="0" y="0"/>
          <a:ext cx="0" cy="0"/>
          <a:chOff x="0" y="0"/>
          <a:chExt cx="0" cy="0"/>
        </a:xfrm>
      </p:grpSpPr>
      <p:sp>
        <p:nvSpPr>
          <p:cNvPr id="6" name="Zástupný symbol pro obsah 5"/>
          <p:cNvSpPr>
            <a:spLocks noGrp="1"/>
          </p:cNvSpPr>
          <p:nvPr>
            <p:ph sz="quarter" idx="10"/>
          </p:nvPr>
        </p:nvSpPr>
        <p:spPr>
          <a:xfrm>
            <a:off x="484717" y="1210681"/>
            <a:ext cx="11224683" cy="4364619"/>
          </a:xfrm>
        </p:spPr>
        <p:txBody>
          <a:bodyPr/>
          <a:lstStyle>
            <a:lvl1pPr>
              <a:buNone/>
              <a:defRPr/>
            </a:lvl1pPr>
          </a:lstStyle>
          <a:p>
            <a:pPr lvl="0"/>
            <a:r>
              <a:rPr lang="cs-CZ" dirty="0"/>
              <a:t>Upravte styly předlohy textu.</a:t>
            </a:r>
          </a:p>
        </p:txBody>
      </p:sp>
      <p:sp>
        <p:nvSpPr>
          <p:cNvPr id="3" name="Nadpis 2"/>
          <p:cNvSpPr>
            <a:spLocks noGrp="1"/>
          </p:cNvSpPr>
          <p:nvPr>
            <p:ph type="title"/>
          </p:nvPr>
        </p:nvSpPr>
        <p:spPr/>
        <p:txBody>
          <a:bodyPr/>
          <a:lstStyle/>
          <a:p>
            <a:r>
              <a:rPr lang="cs-CZ" dirty="0"/>
              <a:t>Kliknutím lze upravit styl.</a:t>
            </a:r>
          </a:p>
        </p:txBody>
      </p:sp>
    </p:spTree>
    <p:extLst>
      <p:ext uri="{BB962C8B-B14F-4D97-AF65-F5344CB8AC3E}">
        <p14:creationId xmlns:p14="http://schemas.microsoft.com/office/powerpoint/2010/main" val="1766314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Závěrečný snímek">
    <p:bg>
      <p:bgPr>
        <a:solidFill>
          <a:srgbClr val="004B8D"/>
        </a:solidFill>
        <a:effectLst/>
      </p:bgPr>
    </p:bg>
    <p:spTree>
      <p:nvGrpSpPr>
        <p:cNvPr id="1" name=""/>
        <p:cNvGrpSpPr/>
        <p:nvPr/>
      </p:nvGrpSpPr>
      <p:grpSpPr>
        <a:xfrm>
          <a:off x="0" y="0"/>
          <a:ext cx="0" cy="0"/>
          <a:chOff x="0" y="0"/>
          <a:chExt cx="0" cy="0"/>
        </a:xfrm>
      </p:grpSpPr>
      <p:sp>
        <p:nvSpPr>
          <p:cNvPr id="10" name="Obdélník 9"/>
          <p:cNvSpPr/>
          <p:nvPr userDrawn="1"/>
        </p:nvSpPr>
        <p:spPr>
          <a:xfrm>
            <a:off x="952" y="0"/>
            <a:ext cx="12191999" cy="620600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8" name="Obdélník 7"/>
          <p:cNvSpPr/>
          <p:nvPr userDrawn="1"/>
        </p:nvSpPr>
        <p:spPr>
          <a:xfrm>
            <a:off x="6468536" y="2844802"/>
            <a:ext cx="5724417" cy="4013199"/>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9" name="Obdélník 8"/>
          <p:cNvSpPr/>
          <p:nvPr userDrawn="1"/>
        </p:nvSpPr>
        <p:spPr>
          <a:xfrm>
            <a:off x="0" y="5654676"/>
            <a:ext cx="3094567"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7" name="Nadpis 6"/>
          <p:cNvSpPr>
            <a:spLocks noGrp="1"/>
          </p:cNvSpPr>
          <p:nvPr>
            <p:ph type="title"/>
          </p:nvPr>
        </p:nvSpPr>
        <p:spPr>
          <a:xfrm>
            <a:off x="484717" y="1800001"/>
            <a:ext cx="11224683" cy="820737"/>
          </a:xfrm>
        </p:spPr>
        <p:txBody>
          <a:bodyPr anchor="t" anchorCtr="0"/>
          <a:lstStyle>
            <a:lvl1pPr>
              <a:defRPr sz="5333">
                <a:solidFill>
                  <a:schemeClr val="bg1"/>
                </a:solidFill>
              </a:defRPr>
            </a:lvl1pPr>
          </a:lstStyle>
          <a:p>
            <a:r>
              <a:rPr lang="cs-CZ"/>
              <a:t>Kliknutím lze upravit styl.</a:t>
            </a:r>
            <a:endParaRPr lang="cs-CZ" dirty="0"/>
          </a:p>
        </p:txBody>
      </p:sp>
      <p:pic>
        <p:nvPicPr>
          <p:cNvPr id="11"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4717" y="5811896"/>
            <a:ext cx="1617600" cy="76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11432" y="2575998"/>
            <a:ext cx="5380568"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2400" baseline="0" smtClean="0">
                <a:solidFill>
                  <a:schemeClr val="bg1"/>
                </a:solidFill>
              </a:rPr>
              <a:pPr/>
              <a:t>‹#›</a:t>
            </a:fld>
            <a:endParaRPr lang="cs-CZ" sz="2400" baseline="0" dirty="0">
              <a:solidFill>
                <a:schemeClr val="bg1"/>
              </a:solidFill>
            </a:endParaRPr>
          </a:p>
        </p:txBody>
      </p:sp>
    </p:spTree>
    <p:extLst>
      <p:ext uri="{BB962C8B-B14F-4D97-AF65-F5344CB8AC3E}">
        <p14:creationId xmlns:p14="http://schemas.microsoft.com/office/powerpoint/2010/main" val="8337248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004B8D"/>
        </a:solidFill>
        <a:effectLst/>
      </p:bgPr>
    </p:bg>
    <p:spTree>
      <p:nvGrpSpPr>
        <p:cNvPr id="1" name=""/>
        <p:cNvGrpSpPr/>
        <p:nvPr/>
      </p:nvGrpSpPr>
      <p:grpSpPr>
        <a:xfrm>
          <a:off x="0" y="0"/>
          <a:ext cx="0" cy="0"/>
          <a:chOff x="0" y="0"/>
          <a:chExt cx="0" cy="0"/>
        </a:xfrm>
      </p:grpSpPr>
      <p:sp>
        <p:nvSpPr>
          <p:cNvPr id="10" name="Obdélník 9"/>
          <p:cNvSpPr/>
          <p:nvPr userDrawn="1"/>
        </p:nvSpPr>
        <p:spPr>
          <a:xfrm>
            <a:off x="952" y="0"/>
            <a:ext cx="12191999" cy="620600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8" name="Obdélník 7"/>
          <p:cNvSpPr/>
          <p:nvPr userDrawn="1"/>
        </p:nvSpPr>
        <p:spPr>
          <a:xfrm>
            <a:off x="6468536" y="2844802"/>
            <a:ext cx="5724417" cy="4013199"/>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9" name="Obdélník 8"/>
          <p:cNvSpPr/>
          <p:nvPr userDrawn="1"/>
        </p:nvSpPr>
        <p:spPr>
          <a:xfrm>
            <a:off x="0" y="5654676"/>
            <a:ext cx="3094567"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2" name="Nadpis 1"/>
          <p:cNvSpPr>
            <a:spLocks noGrp="1"/>
          </p:cNvSpPr>
          <p:nvPr>
            <p:ph type="ctrTitle"/>
          </p:nvPr>
        </p:nvSpPr>
        <p:spPr>
          <a:xfrm>
            <a:off x="484717" y="475520"/>
            <a:ext cx="11224683" cy="820737"/>
          </a:xfrm>
        </p:spPr>
        <p:txBody>
          <a:bodyPr wrap="square" lIns="0" tIns="0" rIns="0" bIns="0" anchor="t" anchorCtr="0">
            <a:spAutoFit/>
          </a:bodyPr>
          <a:lstStyle>
            <a:lvl1pPr algn="l">
              <a:defRPr sz="5333">
                <a:solidFill>
                  <a:schemeClr val="bg1"/>
                </a:solidFill>
              </a:defRPr>
            </a:lvl1pPr>
          </a:lstStyle>
          <a:p>
            <a:r>
              <a:rPr lang="cs-CZ"/>
              <a:t>Kliknutím lze upravit styl.</a:t>
            </a:r>
            <a:endParaRPr lang="cs-CZ" dirty="0"/>
          </a:p>
        </p:txBody>
      </p:sp>
      <p:pic>
        <p:nvPicPr>
          <p:cNvPr id="11"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4717" y="5811896"/>
            <a:ext cx="1617600" cy="76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11432" y="2575998"/>
            <a:ext cx="5380568"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Podnadpis 2"/>
          <p:cNvSpPr>
            <a:spLocks noGrp="1"/>
          </p:cNvSpPr>
          <p:nvPr>
            <p:ph type="subTitle" idx="1"/>
          </p:nvPr>
        </p:nvSpPr>
        <p:spPr>
          <a:xfrm>
            <a:off x="484717" y="1303001"/>
            <a:ext cx="11224683" cy="1800000"/>
          </a:xfrm>
        </p:spPr>
        <p:txBody>
          <a:bodyPr wrap="square" lIns="0" tIns="360000" rIns="0" bIns="0">
            <a:noAutofit/>
          </a:bodyPr>
          <a:lstStyle>
            <a:lvl1pPr marL="0" indent="0" algn="l">
              <a:buNone/>
              <a:defRPr sz="3733">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cs-CZ" dirty="0"/>
              <a:t>Kliknutím můžete upravit styl předlohy.</a:t>
            </a:r>
          </a:p>
        </p:txBody>
      </p:sp>
      <p:sp>
        <p:nvSpPr>
          <p:cNvPr id="12"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1467" baseline="0" smtClean="0">
                <a:solidFill>
                  <a:schemeClr val="bg1"/>
                </a:solidFill>
              </a:rPr>
              <a:pPr/>
              <a:t>‹#›</a:t>
            </a:fld>
            <a:endParaRPr lang="cs-CZ" sz="1467" baseline="0" dirty="0">
              <a:solidFill>
                <a:schemeClr val="bg1"/>
              </a:solidFill>
            </a:endParaRPr>
          </a:p>
        </p:txBody>
      </p:sp>
    </p:spTree>
    <p:extLst>
      <p:ext uri="{BB962C8B-B14F-4D97-AF65-F5344CB8AC3E}">
        <p14:creationId xmlns:p14="http://schemas.microsoft.com/office/powerpoint/2010/main" val="23765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adpis a text">
    <p:spTree>
      <p:nvGrpSpPr>
        <p:cNvPr id="1" name=""/>
        <p:cNvGrpSpPr/>
        <p:nvPr/>
      </p:nvGrpSpPr>
      <p:grpSpPr>
        <a:xfrm>
          <a:off x="0" y="0"/>
          <a:ext cx="0" cy="0"/>
          <a:chOff x="0" y="0"/>
          <a:chExt cx="0" cy="0"/>
        </a:xfrm>
      </p:grpSpPr>
      <p:sp>
        <p:nvSpPr>
          <p:cNvPr id="3" name="Nadpis 2"/>
          <p:cNvSpPr>
            <a:spLocks noGrp="1"/>
          </p:cNvSpPr>
          <p:nvPr>
            <p:ph type="title"/>
          </p:nvPr>
        </p:nvSpPr>
        <p:spPr>
          <a:xfrm>
            <a:off x="483659" y="348907"/>
            <a:ext cx="11224683" cy="492443"/>
          </a:xfrm>
        </p:spPr>
        <p:txBody>
          <a:bodyPr anchor="t" anchorCtr="0"/>
          <a:lstStyle>
            <a:lvl1pPr>
              <a:defRPr>
                <a:solidFill>
                  <a:srgbClr val="004B8D"/>
                </a:solidFill>
              </a:defRPr>
            </a:lvl1pPr>
          </a:lstStyle>
          <a:p>
            <a:r>
              <a:rPr lang="cs-CZ" dirty="0"/>
              <a:t>Kliknutím lze upravit styl.</a:t>
            </a:r>
          </a:p>
        </p:txBody>
      </p:sp>
      <p:sp>
        <p:nvSpPr>
          <p:cNvPr id="6" name="Zástupný symbol pro text 5"/>
          <p:cNvSpPr>
            <a:spLocks noGrp="1"/>
          </p:cNvSpPr>
          <p:nvPr>
            <p:ph type="body" sz="quarter" idx="10"/>
          </p:nvPr>
        </p:nvSpPr>
        <p:spPr>
          <a:xfrm>
            <a:off x="484717" y="1217036"/>
            <a:ext cx="11224683" cy="4358264"/>
          </a:xfrm>
        </p:spPr>
        <p:txBody>
          <a:bodyPr tIns="0"/>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416509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2510ED-45DB-4477-BB67-35E35689C07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E50BD16-A35D-4CA1-9C45-F4EB93A1F1BA}"/>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45063AF-F950-490F-8750-224F6609C8A6}"/>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A15C9F3C-16E8-46B6-8D18-BDC201B69A2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3251E5C-C9C6-4EC0-964F-714E894AAE53}"/>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2818773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bjekt a text">
    <p:spTree>
      <p:nvGrpSpPr>
        <p:cNvPr id="1" name=""/>
        <p:cNvGrpSpPr/>
        <p:nvPr/>
      </p:nvGrpSpPr>
      <p:grpSpPr>
        <a:xfrm>
          <a:off x="0" y="0"/>
          <a:ext cx="0" cy="0"/>
          <a:chOff x="0" y="0"/>
          <a:chExt cx="0" cy="0"/>
        </a:xfrm>
      </p:grpSpPr>
      <p:sp>
        <p:nvSpPr>
          <p:cNvPr id="2" name="Nadpis 1"/>
          <p:cNvSpPr>
            <a:spLocks noGrp="1"/>
          </p:cNvSpPr>
          <p:nvPr>
            <p:ph type="title"/>
          </p:nvPr>
        </p:nvSpPr>
        <p:spPr>
          <a:xfrm>
            <a:off x="6811434" y="479023"/>
            <a:ext cx="4897967" cy="492443"/>
          </a:xfrm>
        </p:spPr>
        <p:txBody>
          <a:bodyPr wrap="square" lIns="0" tIns="0" rIns="0" bIns="0" anchor="t" anchorCtr="0">
            <a:spAutoFit/>
          </a:bodyPr>
          <a:lstStyle>
            <a:lvl1pPr algn="l">
              <a:defRPr sz="3200">
                <a:solidFill>
                  <a:srgbClr val="004B8D"/>
                </a:solidFill>
              </a:defRPr>
            </a:lvl1pPr>
          </a:lstStyle>
          <a:p>
            <a:r>
              <a:rPr lang="cs-CZ" dirty="0"/>
              <a:t>Kliknutím lze upravit styl.</a:t>
            </a:r>
          </a:p>
        </p:txBody>
      </p:sp>
      <p:sp>
        <p:nvSpPr>
          <p:cNvPr id="6" name="Zástupný symbol pro obsah 5"/>
          <p:cNvSpPr>
            <a:spLocks noGrp="1"/>
          </p:cNvSpPr>
          <p:nvPr>
            <p:ph sz="quarter" idx="14"/>
          </p:nvPr>
        </p:nvSpPr>
        <p:spPr>
          <a:xfrm>
            <a:off x="484717" y="475521"/>
            <a:ext cx="5846233" cy="5099780"/>
          </a:xfrm>
        </p:spPr>
        <p:txBody>
          <a:bodyPr/>
          <a:lstStyle>
            <a:lvl1pPr>
              <a:buNone/>
              <a:defRPr/>
            </a:lvl1pPr>
          </a:lstStyle>
          <a:p>
            <a:pPr lvl="0"/>
            <a:r>
              <a:rPr lang="cs-CZ" dirty="0"/>
              <a:t>Upravte styly předlohy textu.</a:t>
            </a:r>
          </a:p>
        </p:txBody>
      </p:sp>
      <p:sp>
        <p:nvSpPr>
          <p:cNvPr id="4" name="Zástupný symbol pro text 3"/>
          <p:cNvSpPr>
            <a:spLocks noGrp="1"/>
          </p:cNvSpPr>
          <p:nvPr>
            <p:ph type="body" sz="quarter" idx="15"/>
          </p:nvPr>
        </p:nvSpPr>
        <p:spPr>
          <a:xfrm>
            <a:off x="6811434" y="1062044"/>
            <a:ext cx="4897967" cy="4513257"/>
          </a:xfrm>
        </p:spPr>
        <p:txBody>
          <a:bodyPr>
            <a:normAutofit/>
          </a:bodyPr>
          <a:lstStyle>
            <a:lvl1pPr>
              <a:defRPr sz="1467"/>
            </a:lvl1pPr>
            <a:lvl2pPr>
              <a:defRPr sz="1467"/>
            </a:lvl2pPr>
            <a:lvl3pPr>
              <a:defRPr sz="1467"/>
            </a:lvl3pPr>
            <a:lvl4pPr>
              <a:defRPr sz="1467"/>
            </a:lvl4pPr>
            <a:lvl5pPr>
              <a:defRPr sz="1467"/>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923605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adpis a objekt">
    <p:spTree>
      <p:nvGrpSpPr>
        <p:cNvPr id="1" name=""/>
        <p:cNvGrpSpPr/>
        <p:nvPr/>
      </p:nvGrpSpPr>
      <p:grpSpPr>
        <a:xfrm>
          <a:off x="0" y="0"/>
          <a:ext cx="0" cy="0"/>
          <a:chOff x="0" y="0"/>
          <a:chExt cx="0" cy="0"/>
        </a:xfrm>
      </p:grpSpPr>
      <p:sp>
        <p:nvSpPr>
          <p:cNvPr id="6" name="Zástupný symbol pro obsah 5"/>
          <p:cNvSpPr>
            <a:spLocks noGrp="1"/>
          </p:cNvSpPr>
          <p:nvPr>
            <p:ph sz="quarter" idx="10"/>
          </p:nvPr>
        </p:nvSpPr>
        <p:spPr>
          <a:xfrm>
            <a:off x="484717" y="1210681"/>
            <a:ext cx="11224683" cy="4364619"/>
          </a:xfrm>
        </p:spPr>
        <p:txBody>
          <a:bodyPr/>
          <a:lstStyle>
            <a:lvl1pPr>
              <a:buNone/>
              <a:defRPr/>
            </a:lvl1pPr>
          </a:lstStyle>
          <a:p>
            <a:pPr lvl="0"/>
            <a:r>
              <a:rPr lang="cs-CZ" dirty="0"/>
              <a:t>Upravte styly předlohy textu.</a:t>
            </a:r>
          </a:p>
        </p:txBody>
      </p:sp>
      <p:sp>
        <p:nvSpPr>
          <p:cNvPr id="3" name="Nadpis 2"/>
          <p:cNvSpPr>
            <a:spLocks noGrp="1"/>
          </p:cNvSpPr>
          <p:nvPr>
            <p:ph type="title"/>
          </p:nvPr>
        </p:nvSpPr>
        <p:spPr/>
        <p:txBody>
          <a:bodyPr/>
          <a:lstStyle/>
          <a:p>
            <a:r>
              <a:rPr lang="cs-CZ" dirty="0"/>
              <a:t>Kliknutím lze upravit styl.</a:t>
            </a:r>
          </a:p>
        </p:txBody>
      </p:sp>
    </p:spTree>
    <p:extLst>
      <p:ext uri="{BB962C8B-B14F-4D97-AF65-F5344CB8AC3E}">
        <p14:creationId xmlns:p14="http://schemas.microsoft.com/office/powerpoint/2010/main" val="19128611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Závěrečný snímek">
    <p:bg>
      <p:bgPr>
        <a:solidFill>
          <a:srgbClr val="004B8D"/>
        </a:solidFill>
        <a:effectLst/>
      </p:bgPr>
    </p:bg>
    <p:spTree>
      <p:nvGrpSpPr>
        <p:cNvPr id="1" name=""/>
        <p:cNvGrpSpPr/>
        <p:nvPr/>
      </p:nvGrpSpPr>
      <p:grpSpPr>
        <a:xfrm>
          <a:off x="0" y="0"/>
          <a:ext cx="0" cy="0"/>
          <a:chOff x="0" y="0"/>
          <a:chExt cx="0" cy="0"/>
        </a:xfrm>
      </p:grpSpPr>
      <p:sp>
        <p:nvSpPr>
          <p:cNvPr id="10" name="Obdélník 9"/>
          <p:cNvSpPr/>
          <p:nvPr userDrawn="1"/>
        </p:nvSpPr>
        <p:spPr>
          <a:xfrm>
            <a:off x="952" y="0"/>
            <a:ext cx="12191999" cy="620600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8" name="Obdélník 7"/>
          <p:cNvSpPr/>
          <p:nvPr userDrawn="1"/>
        </p:nvSpPr>
        <p:spPr>
          <a:xfrm>
            <a:off x="6468536" y="2844802"/>
            <a:ext cx="5724417" cy="4013199"/>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9" name="Obdélník 8"/>
          <p:cNvSpPr/>
          <p:nvPr userDrawn="1"/>
        </p:nvSpPr>
        <p:spPr>
          <a:xfrm>
            <a:off x="0" y="5654676"/>
            <a:ext cx="3094567"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a:p>
        </p:txBody>
      </p:sp>
      <p:sp>
        <p:nvSpPr>
          <p:cNvPr id="7" name="Nadpis 6"/>
          <p:cNvSpPr>
            <a:spLocks noGrp="1"/>
          </p:cNvSpPr>
          <p:nvPr>
            <p:ph type="title"/>
          </p:nvPr>
        </p:nvSpPr>
        <p:spPr>
          <a:xfrm>
            <a:off x="484717" y="1800001"/>
            <a:ext cx="11224683" cy="820737"/>
          </a:xfrm>
        </p:spPr>
        <p:txBody>
          <a:bodyPr anchor="t" anchorCtr="0"/>
          <a:lstStyle>
            <a:lvl1pPr>
              <a:defRPr sz="5333">
                <a:solidFill>
                  <a:schemeClr val="bg1"/>
                </a:solidFill>
              </a:defRPr>
            </a:lvl1pPr>
          </a:lstStyle>
          <a:p>
            <a:r>
              <a:rPr lang="cs-CZ"/>
              <a:t>Kliknutím lze upravit styl.</a:t>
            </a:r>
            <a:endParaRPr lang="cs-CZ" dirty="0"/>
          </a:p>
        </p:txBody>
      </p:sp>
      <p:pic>
        <p:nvPicPr>
          <p:cNvPr id="11"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4717" y="5811896"/>
            <a:ext cx="1617600" cy="76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11432" y="2575998"/>
            <a:ext cx="5380568"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2400" baseline="0" smtClean="0">
                <a:solidFill>
                  <a:schemeClr val="bg1"/>
                </a:solidFill>
              </a:rPr>
              <a:pPr/>
              <a:t>‹#›</a:t>
            </a:fld>
            <a:endParaRPr lang="cs-CZ" sz="2400" baseline="0" dirty="0">
              <a:solidFill>
                <a:schemeClr val="bg1"/>
              </a:solidFill>
            </a:endParaRPr>
          </a:p>
        </p:txBody>
      </p:sp>
    </p:spTree>
    <p:extLst>
      <p:ext uri="{BB962C8B-B14F-4D97-AF65-F5344CB8AC3E}">
        <p14:creationId xmlns:p14="http://schemas.microsoft.com/office/powerpoint/2010/main" val="337810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FD086C-B84B-41A7-83C9-D8D805A3CF7A}"/>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A439A3D3-B7BC-48EE-B4E6-6652FF7F19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D3674C0-8F35-47A2-9F74-9F1D16B43C86}"/>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D1DA383F-9255-4A2C-A778-2C3247ACCE6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6F61EBC-6BE3-45B0-A254-C01FEEA272FB}"/>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409478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38CC2C-60F6-4DBE-9E2C-352C63E02824}"/>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B458FDC-8BA0-43D9-BCE6-5658F6F23EE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115AE18B-E5CE-4574-A0B7-5D2DB8F9409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CCD9C5B-D721-4B5E-8D16-CDE6DF9B610D}"/>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6" name="Zástupný symbol pro zápatí 5">
            <a:extLst>
              <a:ext uri="{FF2B5EF4-FFF2-40B4-BE49-F238E27FC236}">
                <a16:creationId xmlns:a16="http://schemas.microsoft.com/office/drawing/2014/main" id="{86923F2C-2DC4-4452-9A51-6F5DB57F922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86BF80B-08A2-41C0-8D7D-629C5839A4E8}"/>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1969780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8C23EC-4937-423A-9E81-AD26B64827F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5EE56171-83CD-4026-8B04-11EAC2DC84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139A83A6-76EC-4405-980D-A9D167B7C144}"/>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155EE66-2DA6-4E3D-8E4E-59E4878F0C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3D1CDA3A-4654-421E-8D6D-1993D2AFB9B0}"/>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C1A58ED-2C33-49DA-A669-A0595DF40DDD}"/>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8" name="Zástupný symbol pro zápatí 7">
            <a:extLst>
              <a:ext uri="{FF2B5EF4-FFF2-40B4-BE49-F238E27FC236}">
                <a16:creationId xmlns:a16="http://schemas.microsoft.com/office/drawing/2014/main" id="{236DA930-8C66-458F-A11B-9729AAB831C7}"/>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0DE877E8-F75F-412C-8674-2B621A0A15D8}"/>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1751620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242D33-E591-4768-9B7F-BDA4610AF04B}"/>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D87A0BB1-0FC9-47A2-9C92-A7B84B8AC891}"/>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4" name="Zástupný symbol pro zápatí 3">
            <a:extLst>
              <a:ext uri="{FF2B5EF4-FFF2-40B4-BE49-F238E27FC236}">
                <a16:creationId xmlns:a16="http://schemas.microsoft.com/office/drawing/2014/main" id="{2424694D-C473-425F-AB63-AAA21748DA5E}"/>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7AA69958-7AFA-44C4-A11A-67655F40428D}"/>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1365759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30504D89-E2EE-4467-BD4A-0C28AD153DCE}"/>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3" name="Zástupný symbol pro zápatí 2">
            <a:extLst>
              <a:ext uri="{FF2B5EF4-FFF2-40B4-BE49-F238E27FC236}">
                <a16:creationId xmlns:a16="http://schemas.microsoft.com/office/drawing/2014/main" id="{1EDA5FB8-A608-4ED8-BF81-4D2829ACB28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F1496E5D-5624-43D9-B9F6-41412C9614F7}"/>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2164111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129C28-22BF-452A-8FA3-CF78B08C296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39F1B258-67D7-4A78-A2A5-DE51C97C8B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61ABD71-0E0A-4258-A2F7-00BE725D0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B904DD67-BEAB-491D-8FF7-1546093E4C85}"/>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6" name="Zástupný symbol pro zápatí 5">
            <a:extLst>
              <a:ext uri="{FF2B5EF4-FFF2-40B4-BE49-F238E27FC236}">
                <a16:creationId xmlns:a16="http://schemas.microsoft.com/office/drawing/2014/main" id="{6DFF91D8-06FC-44AD-BF78-C7963E17A8E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9615F84-8EAA-4695-9ACD-C9BF7C5F3058}"/>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3327884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E14BBB-65E8-499B-8CB5-8253F9066D4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EE1F11A-2113-4C57-ADAE-B6E024EF9B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66A8AE71-3A8E-4D16-B16B-F169A7DBA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0569C07-0B35-4CB3-BD2A-F218CB2E7134}"/>
              </a:ext>
            </a:extLst>
          </p:cNvPr>
          <p:cNvSpPr>
            <a:spLocks noGrp="1"/>
          </p:cNvSpPr>
          <p:nvPr>
            <p:ph type="dt" sz="half" idx="10"/>
          </p:nvPr>
        </p:nvSpPr>
        <p:spPr/>
        <p:txBody>
          <a:bodyPr/>
          <a:lstStyle/>
          <a:p>
            <a:fld id="{286682AE-F700-4296-ACEF-9706F705ACC7}" type="datetimeFigureOut">
              <a:rPr lang="cs-CZ" smtClean="0"/>
              <a:t>4. 12. 2020</a:t>
            </a:fld>
            <a:endParaRPr lang="cs-CZ"/>
          </a:p>
        </p:txBody>
      </p:sp>
      <p:sp>
        <p:nvSpPr>
          <p:cNvPr id="6" name="Zástupný symbol pro zápatí 5">
            <a:extLst>
              <a:ext uri="{FF2B5EF4-FFF2-40B4-BE49-F238E27FC236}">
                <a16:creationId xmlns:a16="http://schemas.microsoft.com/office/drawing/2014/main" id="{DE51D5E8-C31C-430E-BFD2-F95F62B5A14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052688B-8B48-41A7-8BF5-3F1D55B02208}"/>
              </a:ext>
            </a:extLst>
          </p:cNvPr>
          <p:cNvSpPr>
            <a:spLocks noGrp="1"/>
          </p:cNvSpPr>
          <p:nvPr>
            <p:ph type="sldNum" sz="quarter" idx="12"/>
          </p:nvPr>
        </p:nvSpPr>
        <p:spPr/>
        <p:txBody>
          <a:bodyPr/>
          <a:lstStyle/>
          <a:p>
            <a:fld id="{91D8EEA6-5499-473A-B368-B2CB3E65C2D1}" type="slidenum">
              <a:rPr lang="cs-CZ" smtClean="0"/>
              <a:t>‹#›</a:t>
            </a:fld>
            <a:endParaRPr lang="cs-CZ"/>
          </a:p>
        </p:txBody>
      </p:sp>
    </p:spTree>
    <p:extLst>
      <p:ext uri="{BB962C8B-B14F-4D97-AF65-F5344CB8AC3E}">
        <p14:creationId xmlns:p14="http://schemas.microsoft.com/office/powerpoint/2010/main" val="3941947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e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2.emf"/><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EF2E6F6-9F2B-47EB-9207-3040227757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8262EA35-5DF8-44D9-8064-035CAFA5B2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39EF299-E68D-402A-B093-9475FB443F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6682AE-F700-4296-ACEF-9706F705ACC7}" type="datetimeFigureOut">
              <a:rPr lang="cs-CZ" smtClean="0"/>
              <a:t>4. 12. 2020</a:t>
            </a:fld>
            <a:endParaRPr lang="cs-CZ"/>
          </a:p>
        </p:txBody>
      </p:sp>
      <p:sp>
        <p:nvSpPr>
          <p:cNvPr id="5" name="Zástupný symbol pro zápatí 4">
            <a:extLst>
              <a:ext uri="{FF2B5EF4-FFF2-40B4-BE49-F238E27FC236}">
                <a16:creationId xmlns:a16="http://schemas.microsoft.com/office/drawing/2014/main" id="{9D8078A3-D89D-4148-99FB-080A0D4C8C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0B0C9B88-4CE9-46A0-9E7B-D4A7087C62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8EEA6-5499-473A-B368-B2CB3E65C2D1}" type="slidenum">
              <a:rPr lang="cs-CZ" smtClean="0"/>
              <a:t>‹#›</a:t>
            </a:fld>
            <a:endParaRPr lang="cs-CZ"/>
          </a:p>
        </p:txBody>
      </p:sp>
    </p:spTree>
    <p:extLst>
      <p:ext uri="{BB962C8B-B14F-4D97-AF65-F5344CB8AC3E}">
        <p14:creationId xmlns:p14="http://schemas.microsoft.com/office/powerpoint/2010/main" val="3122699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4B8D"/>
        </a:solidFill>
        <a:effectLst/>
      </p:bgPr>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6811433" y="2575999"/>
            <a:ext cx="5380567"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Obdélník 6"/>
          <p:cNvSpPr/>
          <p:nvPr userDrawn="1"/>
        </p:nvSpPr>
        <p:spPr>
          <a:xfrm>
            <a:off x="2" y="1"/>
            <a:ext cx="12191999" cy="6047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80000" rIns="0" bIns="0" rtlCol="0" anchor="ctr"/>
          <a:lstStyle/>
          <a:p>
            <a:pPr algn="ctr"/>
            <a:endParaRPr lang="cs-CZ" sz="2400"/>
          </a:p>
        </p:txBody>
      </p:sp>
      <p:sp>
        <p:nvSpPr>
          <p:cNvPr id="2" name="Zástupný symbol pro nadpis 1"/>
          <p:cNvSpPr>
            <a:spLocks noGrp="1"/>
          </p:cNvSpPr>
          <p:nvPr>
            <p:ph type="title"/>
          </p:nvPr>
        </p:nvSpPr>
        <p:spPr>
          <a:xfrm>
            <a:off x="484717" y="595128"/>
            <a:ext cx="11224683" cy="492443"/>
          </a:xfrm>
          <a:prstGeom prst="rect">
            <a:avLst/>
          </a:prstGeom>
        </p:spPr>
        <p:txBody>
          <a:bodyPr vert="horz" wrap="square" lIns="0" tIns="0" rIns="0" bIns="0" rtlCol="0" anchor="ctr">
            <a:spAutoFit/>
          </a:bodyPr>
          <a:lstStyle/>
          <a:p>
            <a:r>
              <a:rPr lang="cs-CZ" dirty="0"/>
              <a:t>Kliknutím lze upravit styl.</a:t>
            </a:r>
          </a:p>
        </p:txBody>
      </p:sp>
      <p:sp>
        <p:nvSpPr>
          <p:cNvPr id="3" name="Zástupný symbol pro text 2"/>
          <p:cNvSpPr>
            <a:spLocks noGrp="1"/>
          </p:cNvSpPr>
          <p:nvPr>
            <p:ph type="body" idx="1"/>
          </p:nvPr>
        </p:nvSpPr>
        <p:spPr>
          <a:xfrm>
            <a:off x="484717" y="1210681"/>
            <a:ext cx="11224683" cy="4364619"/>
          </a:xfrm>
          <a:prstGeom prst="rect">
            <a:avLst/>
          </a:prstGeom>
        </p:spPr>
        <p:txBody>
          <a:bodyPr vert="horz" lIns="0" tIns="360000" rIns="0" bIns="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1" name="TextovéPole 10"/>
          <p:cNvSpPr txBox="1"/>
          <p:nvPr/>
        </p:nvSpPr>
        <p:spPr>
          <a:xfrm>
            <a:off x="484718" y="6047318"/>
            <a:ext cx="2626345" cy="810684"/>
          </a:xfrm>
          <a:prstGeom prst="rect">
            <a:avLst/>
          </a:prstGeom>
          <a:noFill/>
        </p:spPr>
        <p:txBody>
          <a:bodyPr wrap="square" lIns="0" tIns="0" rIns="0" bIns="0" rtlCol="0" anchor="ctr" anchorCtr="0">
            <a:noAutofit/>
          </a:bodyPr>
          <a:lstStyle/>
          <a:p>
            <a:r>
              <a:rPr lang="cs-CZ" sz="1200" dirty="0">
                <a:solidFill>
                  <a:schemeClr val="bg1"/>
                </a:solidFill>
              </a:rPr>
              <a:t>Národní plán obnovy</a:t>
            </a:r>
          </a:p>
          <a:p>
            <a:r>
              <a:rPr lang="cs-CZ" sz="1200" dirty="0">
                <a:solidFill>
                  <a:schemeClr val="bg1"/>
                </a:solidFill>
              </a:rPr>
              <a:t>Setkání se </a:t>
            </a:r>
            <a:r>
              <a:rPr lang="cs-CZ" sz="1200" dirty="0" err="1">
                <a:solidFill>
                  <a:schemeClr val="bg1"/>
                </a:solidFill>
              </a:rPr>
              <a:t>stakeholdery</a:t>
            </a:r>
            <a:endParaRPr lang="cs-CZ" sz="1200" dirty="0">
              <a:solidFill>
                <a:schemeClr val="bg1"/>
              </a:solidFill>
            </a:endParaRPr>
          </a:p>
          <a:p>
            <a:r>
              <a:rPr lang="cs-CZ" sz="1200" dirty="0">
                <a:solidFill>
                  <a:schemeClr val="bg1"/>
                </a:solidFill>
              </a:rPr>
              <a:t>19. listopad 2020</a:t>
            </a:r>
          </a:p>
        </p:txBody>
      </p:sp>
      <p:sp>
        <p:nvSpPr>
          <p:cNvPr id="9"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1467" baseline="0" smtClean="0">
                <a:solidFill>
                  <a:schemeClr val="bg1"/>
                </a:solidFill>
              </a:rPr>
              <a:pPr/>
              <a:t>‹#›</a:t>
            </a:fld>
            <a:endParaRPr lang="cs-CZ" sz="1467" baseline="0" dirty="0">
              <a:solidFill>
                <a:schemeClr val="bg1"/>
              </a:solidFill>
            </a:endParaRPr>
          </a:p>
        </p:txBody>
      </p:sp>
    </p:spTree>
    <p:extLst>
      <p:ext uri="{BB962C8B-B14F-4D97-AF65-F5344CB8AC3E}">
        <p14:creationId xmlns:p14="http://schemas.microsoft.com/office/powerpoint/2010/main" val="1738038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1219170" rtl="0" eaLnBrk="1" latinLnBrk="0" hangingPunct="1">
        <a:spcBef>
          <a:spcPct val="0"/>
        </a:spcBef>
        <a:buNone/>
        <a:defRPr sz="3200" b="1" kern="1200">
          <a:solidFill>
            <a:srgbClr val="004B8D"/>
          </a:solidFill>
          <a:latin typeface="+mj-lt"/>
          <a:ea typeface="+mj-ea"/>
          <a:cs typeface="+mj-cs"/>
        </a:defRPr>
      </a:lvl1pPr>
    </p:titleStyle>
    <p:bodyStyle>
      <a:lvl1pPr marL="480472"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1pPr>
      <a:lvl2pPr marL="960943"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2pPr>
      <a:lvl3pPr marL="1430831" indent="-469888"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3pPr>
      <a:lvl4pPr marL="1913419" indent="-482588"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4pPr>
      <a:lvl5pPr marL="2393891"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cs-CZ"/>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4B8D"/>
        </a:solidFill>
        <a:effectLst/>
      </p:bgPr>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6811433" y="2575999"/>
            <a:ext cx="5380567" cy="428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Obdélník 6"/>
          <p:cNvSpPr/>
          <p:nvPr userDrawn="1"/>
        </p:nvSpPr>
        <p:spPr>
          <a:xfrm>
            <a:off x="2" y="1"/>
            <a:ext cx="12191999" cy="6047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80000" rIns="0" bIns="0" rtlCol="0" anchor="ctr"/>
          <a:lstStyle/>
          <a:p>
            <a:pPr algn="ctr"/>
            <a:endParaRPr lang="cs-CZ" sz="2400"/>
          </a:p>
        </p:txBody>
      </p:sp>
      <p:sp>
        <p:nvSpPr>
          <p:cNvPr id="2" name="Zástupný symbol pro nadpis 1"/>
          <p:cNvSpPr>
            <a:spLocks noGrp="1"/>
          </p:cNvSpPr>
          <p:nvPr>
            <p:ph type="title"/>
          </p:nvPr>
        </p:nvSpPr>
        <p:spPr>
          <a:xfrm>
            <a:off x="484717" y="595128"/>
            <a:ext cx="11224683" cy="492443"/>
          </a:xfrm>
          <a:prstGeom prst="rect">
            <a:avLst/>
          </a:prstGeom>
        </p:spPr>
        <p:txBody>
          <a:bodyPr vert="horz" wrap="square" lIns="0" tIns="0" rIns="0" bIns="0" rtlCol="0" anchor="ctr">
            <a:spAutoFit/>
          </a:bodyPr>
          <a:lstStyle/>
          <a:p>
            <a:r>
              <a:rPr lang="cs-CZ" dirty="0"/>
              <a:t>Kliknutím lze upravit styl.</a:t>
            </a:r>
          </a:p>
        </p:txBody>
      </p:sp>
      <p:sp>
        <p:nvSpPr>
          <p:cNvPr id="3" name="Zástupný symbol pro text 2"/>
          <p:cNvSpPr>
            <a:spLocks noGrp="1"/>
          </p:cNvSpPr>
          <p:nvPr>
            <p:ph type="body" idx="1"/>
          </p:nvPr>
        </p:nvSpPr>
        <p:spPr>
          <a:xfrm>
            <a:off x="484717" y="1210681"/>
            <a:ext cx="11224683" cy="4364619"/>
          </a:xfrm>
          <a:prstGeom prst="rect">
            <a:avLst/>
          </a:prstGeom>
        </p:spPr>
        <p:txBody>
          <a:bodyPr vert="horz" lIns="0" tIns="360000" rIns="0" bIns="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1" name="TextovéPole 10"/>
          <p:cNvSpPr txBox="1"/>
          <p:nvPr/>
        </p:nvSpPr>
        <p:spPr>
          <a:xfrm>
            <a:off x="484718" y="6047318"/>
            <a:ext cx="2626345" cy="810684"/>
          </a:xfrm>
          <a:prstGeom prst="rect">
            <a:avLst/>
          </a:prstGeom>
          <a:noFill/>
        </p:spPr>
        <p:txBody>
          <a:bodyPr wrap="square" lIns="0" tIns="0" rIns="0" bIns="0" rtlCol="0" anchor="ctr" anchorCtr="0">
            <a:noAutofit/>
          </a:bodyPr>
          <a:lstStyle/>
          <a:p>
            <a:r>
              <a:rPr lang="cs-CZ" sz="1200" dirty="0">
                <a:solidFill>
                  <a:schemeClr val="bg1"/>
                </a:solidFill>
              </a:rPr>
              <a:t>Národní plán obnovy</a:t>
            </a:r>
          </a:p>
          <a:p>
            <a:r>
              <a:rPr lang="cs-CZ" sz="1200" dirty="0">
                <a:solidFill>
                  <a:schemeClr val="bg1"/>
                </a:solidFill>
              </a:rPr>
              <a:t>Setkání se </a:t>
            </a:r>
            <a:r>
              <a:rPr lang="cs-CZ" sz="1200" dirty="0" err="1">
                <a:solidFill>
                  <a:schemeClr val="bg1"/>
                </a:solidFill>
              </a:rPr>
              <a:t>stakeholdery</a:t>
            </a:r>
            <a:endParaRPr lang="cs-CZ" sz="1200" dirty="0">
              <a:solidFill>
                <a:schemeClr val="bg1"/>
              </a:solidFill>
            </a:endParaRPr>
          </a:p>
          <a:p>
            <a:r>
              <a:rPr lang="cs-CZ" sz="1200" dirty="0">
                <a:solidFill>
                  <a:schemeClr val="bg1"/>
                </a:solidFill>
              </a:rPr>
              <a:t>19. listopad 2020</a:t>
            </a:r>
          </a:p>
        </p:txBody>
      </p:sp>
      <p:sp>
        <p:nvSpPr>
          <p:cNvPr id="9" name="Zástupný symbol pro číslo snímku 4"/>
          <p:cNvSpPr>
            <a:spLocks noGrp="1"/>
          </p:cNvSpPr>
          <p:nvPr userDrawn="1"/>
        </p:nvSpPr>
        <p:spPr>
          <a:xfrm>
            <a:off x="10846162" y="6209242"/>
            <a:ext cx="614524" cy="486833"/>
          </a:xfrm>
          <a:prstGeom prst="rect">
            <a:avLst/>
          </a:prstGeom>
        </p:spPr>
        <p:txBody>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8840746-E84D-450F-9CEF-85632363BC31}" type="slidenum">
              <a:rPr lang="cs-CZ" sz="1467" baseline="0" smtClean="0">
                <a:solidFill>
                  <a:schemeClr val="bg1"/>
                </a:solidFill>
              </a:rPr>
              <a:pPr/>
              <a:t>‹#›</a:t>
            </a:fld>
            <a:endParaRPr lang="cs-CZ" sz="1467" baseline="0" dirty="0">
              <a:solidFill>
                <a:schemeClr val="bg1"/>
              </a:solidFill>
            </a:endParaRPr>
          </a:p>
        </p:txBody>
      </p:sp>
    </p:spTree>
    <p:extLst>
      <p:ext uri="{BB962C8B-B14F-4D97-AF65-F5344CB8AC3E}">
        <p14:creationId xmlns:p14="http://schemas.microsoft.com/office/powerpoint/2010/main" val="204516126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defTabSz="1219170" rtl="0" eaLnBrk="1" latinLnBrk="0" hangingPunct="1">
        <a:spcBef>
          <a:spcPct val="0"/>
        </a:spcBef>
        <a:buNone/>
        <a:defRPr sz="3200" b="1" kern="1200">
          <a:solidFill>
            <a:srgbClr val="004B8D"/>
          </a:solidFill>
          <a:latin typeface="+mj-lt"/>
          <a:ea typeface="+mj-ea"/>
          <a:cs typeface="+mj-cs"/>
        </a:defRPr>
      </a:lvl1pPr>
    </p:titleStyle>
    <p:bodyStyle>
      <a:lvl1pPr marL="480472"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1pPr>
      <a:lvl2pPr marL="960943"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2pPr>
      <a:lvl3pPr marL="1430831" indent="-469888"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3pPr>
      <a:lvl4pPr marL="1913419" indent="-482588"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4pPr>
      <a:lvl5pPr marL="2393891" indent="-480472" algn="l" defTabSz="1219170" rtl="0" eaLnBrk="1" latinLnBrk="0" hangingPunct="1">
        <a:spcBef>
          <a:spcPct val="20000"/>
        </a:spcBef>
        <a:buClr>
          <a:schemeClr val="tx2"/>
        </a:buClr>
        <a:buFont typeface="Arial" panose="020B0604020202020204" pitchFamily="34" charset="0"/>
        <a:buChar char="•"/>
        <a:defRPr sz="1467" kern="1200">
          <a:solidFill>
            <a:srgbClr val="004B8D"/>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cs-CZ"/>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8.xml"/><Relationship Id="rId7" Type="http://schemas.openxmlformats.org/officeDocument/2006/relationships/oleObject" Target="../embeddings/oleObject2.bin"/><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notesSlide" Target="../notesSlides/notesSlide2.xml"/><Relationship Id="rId5" Type="http://schemas.openxmlformats.org/officeDocument/2006/relationships/slideLayout" Target="../slideLayouts/slideLayout12.xml"/><Relationship Id="rId4" Type="http://schemas.openxmlformats.org/officeDocument/2006/relationships/tags" Target="../tags/tag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Obrázek 23">
            <a:extLst>
              <a:ext uri="{FF2B5EF4-FFF2-40B4-BE49-F238E27FC236}">
                <a16:creationId xmlns:a16="http://schemas.microsoft.com/office/drawing/2014/main" id="{CF2A8DD2-0F4B-4DFD-ABCD-DD7A9A62D977}"/>
              </a:ext>
            </a:extLst>
          </p:cNvPr>
          <p:cNvPicPr>
            <a:picLocks noChangeAspect="1"/>
          </p:cNvPicPr>
          <p:nvPr/>
        </p:nvPicPr>
        <p:blipFill rotWithShape="1">
          <a:blip r:embed="rId3">
            <a:alphaModFix/>
          </a:blip>
          <a:srcRect r="-2" b="14463"/>
          <a:stretch/>
        </p:blipFill>
        <p:spPr>
          <a:xfrm>
            <a:off x="4501662" y="10"/>
            <a:ext cx="7690033" cy="6857990"/>
          </a:xfrm>
          <a:prstGeom prst="rect">
            <a:avLst/>
          </a:prstGeom>
        </p:spPr>
      </p:pic>
      <p:pic>
        <p:nvPicPr>
          <p:cNvPr id="58" name="Picture 28">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Nadpis 1">
            <a:extLst>
              <a:ext uri="{FF2B5EF4-FFF2-40B4-BE49-F238E27FC236}">
                <a16:creationId xmlns:a16="http://schemas.microsoft.com/office/drawing/2014/main" id="{80B9888F-FEC0-4B8D-8028-3B395B430FEE}"/>
              </a:ext>
            </a:extLst>
          </p:cNvPr>
          <p:cNvSpPr>
            <a:spLocks noGrp="1"/>
          </p:cNvSpPr>
          <p:nvPr>
            <p:ph type="title"/>
          </p:nvPr>
        </p:nvSpPr>
        <p:spPr>
          <a:xfrm>
            <a:off x="199291" y="398585"/>
            <a:ext cx="6107723" cy="1805353"/>
          </a:xfrm>
        </p:spPr>
        <p:txBody>
          <a:bodyPr vert="horz" lIns="91440" tIns="45720" rIns="91440" bIns="45720" rtlCol="0" anchor="ctr">
            <a:normAutofit/>
          </a:bodyPr>
          <a:lstStyle/>
          <a:p>
            <a:pPr algn="ctr"/>
            <a:r>
              <a:rPr lang="cs-CZ" sz="4400" dirty="0">
                <a:solidFill>
                  <a:srgbClr val="000000"/>
                </a:solidFill>
              </a:rPr>
              <a:t>Národní plán obnovy</a:t>
            </a:r>
            <a:endParaRPr lang="en-US" sz="3300" i="1" dirty="0">
              <a:solidFill>
                <a:srgbClr val="000000"/>
              </a:solidFill>
            </a:endParaRPr>
          </a:p>
        </p:txBody>
      </p:sp>
      <p:sp>
        <p:nvSpPr>
          <p:cNvPr id="4" name="Zástupný text 3">
            <a:extLst>
              <a:ext uri="{FF2B5EF4-FFF2-40B4-BE49-F238E27FC236}">
                <a16:creationId xmlns:a16="http://schemas.microsoft.com/office/drawing/2014/main" id="{05F58C7F-52F7-4F44-800C-79B47931A6D4}"/>
              </a:ext>
            </a:extLst>
          </p:cNvPr>
          <p:cNvSpPr>
            <a:spLocks noGrp="1"/>
          </p:cNvSpPr>
          <p:nvPr>
            <p:ph type="body" sz="half" idx="2"/>
          </p:nvPr>
        </p:nvSpPr>
        <p:spPr>
          <a:xfrm>
            <a:off x="504090" y="3247291"/>
            <a:ext cx="5498123" cy="3212123"/>
          </a:xfrm>
        </p:spPr>
        <p:txBody>
          <a:bodyPr vert="horz" lIns="91440" tIns="45720" rIns="91440" bIns="45720" rtlCol="0" anchor="ctr">
            <a:normAutofit/>
          </a:bodyPr>
          <a:lstStyle/>
          <a:p>
            <a:pPr marL="571500" indent="-457200">
              <a:buFont typeface="+mj-lt"/>
              <a:buAutoNum type="arabicPeriod"/>
            </a:pPr>
            <a:r>
              <a:rPr lang="cs-CZ" sz="2300" dirty="0">
                <a:solidFill>
                  <a:srgbClr val="000000"/>
                </a:solidFill>
              </a:rPr>
              <a:t>Přehled vývoje jednání</a:t>
            </a:r>
          </a:p>
          <a:p>
            <a:pPr marL="571500" indent="-457200">
              <a:buFont typeface="+mj-lt"/>
              <a:buAutoNum type="arabicPeriod"/>
            </a:pPr>
            <a:r>
              <a:rPr lang="cs-CZ" sz="2300" dirty="0">
                <a:solidFill>
                  <a:srgbClr val="000000"/>
                </a:solidFill>
              </a:rPr>
              <a:t>Přehled prostředků MK</a:t>
            </a:r>
          </a:p>
          <a:p>
            <a:pPr marL="571500" indent="-457200">
              <a:buFont typeface="+mj-lt"/>
              <a:buAutoNum type="arabicPeriod"/>
            </a:pPr>
            <a:r>
              <a:rPr lang="cs-CZ" sz="2300" dirty="0">
                <a:solidFill>
                  <a:srgbClr val="000000"/>
                </a:solidFill>
              </a:rPr>
              <a:t>Implementace?</a:t>
            </a:r>
            <a:endParaRPr lang="cs-CZ" sz="2100" dirty="0">
              <a:solidFill>
                <a:srgbClr val="000000"/>
              </a:solidFill>
            </a:endParaRPr>
          </a:p>
          <a:p>
            <a:pPr marL="571500" indent="-457200">
              <a:buFont typeface="+mj-lt"/>
              <a:buAutoNum type="arabicPeriod"/>
            </a:pPr>
            <a:endParaRPr lang="cs-CZ" sz="2300" dirty="0">
              <a:solidFill>
                <a:srgbClr val="000000"/>
              </a:solidFill>
            </a:endParaRPr>
          </a:p>
        </p:txBody>
      </p:sp>
      <p:sp>
        <p:nvSpPr>
          <p:cNvPr id="3" name="TextovéPole 2">
            <a:extLst>
              <a:ext uri="{FF2B5EF4-FFF2-40B4-BE49-F238E27FC236}">
                <a16:creationId xmlns:a16="http://schemas.microsoft.com/office/drawing/2014/main" id="{8E24B070-8BA6-49F6-9CC5-DFBB174C4DAC}"/>
              </a:ext>
            </a:extLst>
          </p:cNvPr>
          <p:cNvSpPr txBox="1"/>
          <p:nvPr/>
        </p:nvSpPr>
        <p:spPr>
          <a:xfrm>
            <a:off x="9566032" y="1736229"/>
            <a:ext cx="2625664" cy="1785104"/>
          </a:xfrm>
          <a:prstGeom prst="rect">
            <a:avLst/>
          </a:prstGeom>
          <a:noFill/>
        </p:spPr>
        <p:txBody>
          <a:bodyPr wrap="square" rtlCol="0">
            <a:spAutoFit/>
          </a:bodyPr>
          <a:lstStyle/>
          <a:p>
            <a:r>
              <a:rPr lang="cs-CZ" sz="3000" i="1" dirty="0">
                <a:solidFill>
                  <a:srgbClr val="000000"/>
                </a:solidFill>
              </a:rPr>
              <a:t>Beton vs. lidé?</a:t>
            </a:r>
          </a:p>
          <a:p>
            <a:br>
              <a:rPr lang="cs-CZ" sz="3000" i="1" dirty="0">
                <a:solidFill>
                  <a:srgbClr val="000000"/>
                </a:solidFill>
              </a:rPr>
            </a:br>
            <a:r>
              <a:rPr lang="cs-CZ" sz="3000" i="1" dirty="0">
                <a:solidFill>
                  <a:srgbClr val="000000"/>
                </a:solidFill>
              </a:rPr>
              <a:t>Nové vs. staré…</a:t>
            </a:r>
          </a:p>
          <a:p>
            <a:pPr algn="ctr"/>
            <a:r>
              <a:rPr lang="cs-CZ" sz="2000" i="1" dirty="0">
                <a:solidFill>
                  <a:srgbClr val="000000"/>
                </a:solidFill>
              </a:rPr>
              <a:t>(KKO vs. KKS)</a:t>
            </a:r>
            <a:endParaRPr lang="cs-CZ" sz="2000" dirty="0"/>
          </a:p>
        </p:txBody>
      </p:sp>
    </p:spTree>
    <p:extLst>
      <p:ext uri="{BB962C8B-B14F-4D97-AF65-F5344CB8AC3E}">
        <p14:creationId xmlns:p14="http://schemas.microsoft.com/office/powerpoint/2010/main" val="1608685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a:extLst>
              <a:ext uri="{FF2B5EF4-FFF2-40B4-BE49-F238E27FC236}">
                <a16:creationId xmlns:a16="http://schemas.microsoft.com/office/drawing/2014/main" id="{31E53474-CF05-47A2-AB74-5744023EC0C3}"/>
              </a:ext>
            </a:extLst>
          </p:cNvPr>
          <p:cNvPicPr>
            <a:picLocks noChangeAspect="1"/>
          </p:cNvPicPr>
          <p:nvPr/>
        </p:nvPicPr>
        <p:blipFill>
          <a:blip r:embed="rId2"/>
          <a:stretch>
            <a:fillRect/>
          </a:stretch>
        </p:blipFill>
        <p:spPr>
          <a:xfrm>
            <a:off x="9512970" y="0"/>
            <a:ext cx="2679029" cy="3130062"/>
          </a:xfrm>
          <a:prstGeom prst="rect">
            <a:avLst/>
          </a:prstGeom>
        </p:spPr>
      </p:pic>
      <p:sp>
        <p:nvSpPr>
          <p:cNvPr id="2" name="Nadpis 1">
            <a:extLst>
              <a:ext uri="{FF2B5EF4-FFF2-40B4-BE49-F238E27FC236}">
                <a16:creationId xmlns:a16="http://schemas.microsoft.com/office/drawing/2014/main" id="{A0104FF7-9990-4705-BE9F-334190406E94}"/>
              </a:ext>
            </a:extLst>
          </p:cNvPr>
          <p:cNvSpPr>
            <a:spLocks noGrp="1"/>
          </p:cNvSpPr>
          <p:nvPr>
            <p:ph type="title"/>
          </p:nvPr>
        </p:nvSpPr>
        <p:spPr>
          <a:xfrm>
            <a:off x="10726615" y="774822"/>
            <a:ext cx="1688124" cy="889856"/>
          </a:xfrm>
        </p:spPr>
        <p:txBody>
          <a:bodyPr>
            <a:normAutofit/>
          </a:bodyPr>
          <a:lstStyle/>
          <a:p>
            <a:pPr algn="ctr"/>
            <a:r>
              <a:rPr lang="cs-CZ" sz="2800" i="1" dirty="0">
                <a:solidFill>
                  <a:schemeClr val="accent1">
                    <a:lumMod val="75000"/>
                  </a:schemeClr>
                </a:solidFill>
              </a:rPr>
              <a:t>Příprava NPO</a:t>
            </a:r>
          </a:p>
        </p:txBody>
      </p:sp>
      <p:sp>
        <p:nvSpPr>
          <p:cNvPr id="3" name="Zástupný obsah 2">
            <a:extLst>
              <a:ext uri="{FF2B5EF4-FFF2-40B4-BE49-F238E27FC236}">
                <a16:creationId xmlns:a16="http://schemas.microsoft.com/office/drawing/2014/main" id="{07E070B8-48DA-461D-874A-D2D10C798B42}"/>
              </a:ext>
            </a:extLst>
          </p:cNvPr>
          <p:cNvSpPr>
            <a:spLocks noGrp="1"/>
          </p:cNvSpPr>
          <p:nvPr>
            <p:ph idx="1"/>
          </p:nvPr>
        </p:nvSpPr>
        <p:spPr>
          <a:xfrm>
            <a:off x="1312984" y="257891"/>
            <a:ext cx="9566031" cy="6342218"/>
          </a:xfrm>
        </p:spPr>
        <p:txBody>
          <a:bodyPr>
            <a:normAutofit fontScale="92500" lnSpcReduction="10000"/>
          </a:bodyPr>
          <a:lstStyle/>
          <a:p>
            <a:pPr marL="0" indent="0">
              <a:buNone/>
            </a:pPr>
            <a:r>
              <a:rPr lang="cs-CZ" dirty="0">
                <a:solidFill>
                  <a:schemeClr val="accent1">
                    <a:lumMod val="75000"/>
                  </a:schemeClr>
                </a:solidFill>
              </a:rPr>
              <a:t>Srpen</a:t>
            </a:r>
          </a:p>
          <a:p>
            <a:pPr lvl="1"/>
            <a:r>
              <a:rPr lang="cs-CZ" dirty="0"/>
              <a:t>Start přípravy NPO na základě Hospodářské strategie</a:t>
            </a:r>
          </a:p>
          <a:p>
            <a:pPr lvl="1"/>
            <a:r>
              <a:rPr lang="cs-CZ" dirty="0"/>
              <a:t>31.8. prezentace projektů a prioritizace (MPO+MF)</a:t>
            </a:r>
          </a:p>
          <a:p>
            <a:pPr marL="0" indent="0">
              <a:buNone/>
            </a:pPr>
            <a:r>
              <a:rPr lang="cs-CZ" dirty="0">
                <a:solidFill>
                  <a:schemeClr val="accent1">
                    <a:lumMod val="75000"/>
                  </a:schemeClr>
                </a:solidFill>
              </a:rPr>
              <a:t>Září</a:t>
            </a:r>
          </a:p>
          <a:p>
            <a:pPr lvl="1"/>
            <a:r>
              <a:rPr lang="cs-CZ" dirty="0"/>
              <a:t>Doplňování iniciativ (225 mld.)</a:t>
            </a:r>
          </a:p>
          <a:p>
            <a:pPr lvl="1"/>
            <a:r>
              <a:rPr lang="cs-CZ" dirty="0"/>
              <a:t>17.9. EP požaduje cílenou podporu kultury (2 % v RRF)</a:t>
            </a:r>
          </a:p>
          <a:p>
            <a:pPr marL="0" indent="0">
              <a:buNone/>
            </a:pPr>
            <a:r>
              <a:rPr lang="cs-CZ" dirty="0">
                <a:solidFill>
                  <a:schemeClr val="accent1">
                    <a:lumMod val="75000"/>
                  </a:schemeClr>
                </a:solidFill>
              </a:rPr>
              <a:t>Říjen</a:t>
            </a:r>
          </a:p>
          <a:p>
            <a:pPr lvl="1"/>
            <a:r>
              <a:rPr lang="cs-CZ" dirty="0"/>
              <a:t>MPŘ a doplnění o Přílohu II. (286 mld.)</a:t>
            </a:r>
          </a:p>
          <a:p>
            <a:pPr lvl="1"/>
            <a:r>
              <a:rPr lang="cs-CZ" dirty="0"/>
              <a:t>15.10. předložení EK</a:t>
            </a:r>
          </a:p>
          <a:p>
            <a:pPr marL="0" indent="0">
              <a:buNone/>
            </a:pPr>
            <a:r>
              <a:rPr lang="cs-CZ" dirty="0">
                <a:solidFill>
                  <a:schemeClr val="accent1">
                    <a:lumMod val="75000"/>
                  </a:schemeClr>
                </a:solidFill>
              </a:rPr>
              <a:t>Listopad</a:t>
            </a:r>
          </a:p>
          <a:p>
            <a:pPr lvl="1"/>
            <a:r>
              <a:rPr lang="cs-CZ" dirty="0"/>
              <a:t>Jednání s EK a domácími stakeholdery</a:t>
            </a:r>
          </a:p>
          <a:p>
            <a:pPr lvl="1"/>
            <a:r>
              <a:rPr lang="cs-CZ" dirty="0"/>
              <a:t>MK: konzultace strategie KKO</a:t>
            </a:r>
          </a:p>
          <a:p>
            <a:pPr marL="0" indent="0">
              <a:buNone/>
            </a:pPr>
            <a:r>
              <a:rPr lang="cs-CZ" dirty="0">
                <a:solidFill>
                  <a:schemeClr val="accent1">
                    <a:lumMod val="75000"/>
                  </a:schemeClr>
                </a:solidFill>
              </a:rPr>
              <a:t>Prosinec</a:t>
            </a:r>
          </a:p>
          <a:p>
            <a:pPr lvl="1"/>
            <a:r>
              <a:rPr lang="cs-CZ" dirty="0"/>
              <a:t>2.12. EK akční plán pro mediální sektor</a:t>
            </a:r>
          </a:p>
          <a:p>
            <a:pPr lvl="1"/>
            <a:r>
              <a:rPr lang="cs-CZ" dirty="0"/>
              <a:t>MK: konzultace KKS</a:t>
            </a:r>
          </a:p>
          <a:p>
            <a:pPr marL="0" indent="0">
              <a:buNone/>
            </a:pPr>
            <a:r>
              <a:rPr lang="cs-CZ" dirty="0">
                <a:solidFill>
                  <a:schemeClr val="accent1">
                    <a:lumMod val="75000"/>
                  </a:schemeClr>
                </a:solidFill>
              </a:rPr>
              <a:t>Leden + Únor</a:t>
            </a:r>
          </a:p>
          <a:p>
            <a:pPr lvl="1"/>
            <a:r>
              <a:rPr lang="cs-CZ" dirty="0"/>
              <a:t>Finalizace plánu</a:t>
            </a:r>
          </a:p>
          <a:p>
            <a:pPr lvl="1"/>
            <a:endParaRPr lang="cs-CZ" dirty="0"/>
          </a:p>
          <a:p>
            <a:pPr lvl="1"/>
            <a:endParaRPr lang="cs-CZ" dirty="0"/>
          </a:p>
          <a:p>
            <a:pPr lvl="1"/>
            <a:endParaRPr lang="cs-CZ" dirty="0"/>
          </a:p>
          <a:p>
            <a:pPr lvl="1"/>
            <a:endParaRPr lang="cs-CZ" dirty="0"/>
          </a:p>
          <a:p>
            <a:endParaRPr lang="cs-CZ" dirty="0"/>
          </a:p>
        </p:txBody>
      </p:sp>
      <p:sp>
        <p:nvSpPr>
          <p:cNvPr id="5" name="Šipka: dolů 4">
            <a:extLst>
              <a:ext uri="{FF2B5EF4-FFF2-40B4-BE49-F238E27FC236}">
                <a16:creationId xmlns:a16="http://schemas.microsoft.com/office/drawing/2014/main" id="{5277C087-D530-401D-8461-266F7CB37A74}"/>
              </a:ext>
            </a:extLst>
          </p:cNvPr>
          <p:cNvSpPr/>
          <p:nvPr/>
        </p:nvSpPr>
        <p:spPr>
          <a:xfrm>
            <a:off x="433753" y="398569"/>
            <a:ext cx="504092" cy="55919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175943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a:extLst>
              <a:ext uri="{FF2B5EF4-FFF2-40B4-BE49-F238E27FC236}">
                <a16:creationId xmlns:a16="http://schemas.microsoft.com/office/drawing/2014/main" id="{31E53474-CF05-47A2-AB74-5744023EC0C3}"/>
              </a:ext>
            </a:extLst>
          </p:cNvPr>
          <p:cNvPicPr>
            <a:picLocks noChangeAspect="1"/>
          </p:cNvPicPr>
          <p:nvPr/>
        </p:nvPicPr>
        <p:blipFill>
          <a:blip r:embed="rId2"/>
          <a:stretch>
            <a:fillRect/>
          </a:stretch>
        </p:blipFill>
        <p:spPr>
          <a:xfrm>
            <a:off x="9512970" y="0"/>
            <a:ext cx="2679029" cy="3130062"/>
          </a:xfrm>
          <a:prstGeom prst="rect">
            <a:avLst/>
          </a:prstGeom>
        </p:spPr>
      </p:pic>
      <p:sp>
        <p:nvSpPr>
          <p:cNvPr id="2" name="Nadpis 1">
            <a:extLst>
              <a:ext uri="{FF2B5EF4-FFF2-40B4-BE49-F238E27FC236}">
                <a16:creationId xmlns:a16="http://schemas.microsoft.com/office/drawing/2014/main" id="{A0104FF7-9990-4705-BE9F-334190406E94}"/>
              </a:ext>
            </a:extLst>
          </p:cNvPr>
          <p:cNvSpPr>
            <a:spLocks noGrp="1"/>
          </p:cNvSpPr>
          <p:nvPr>
            <p:ph type="title"/>
          </p:nvPr>
        </p:nvSpPr>
        <p:spPr>
          <a:xfrm>
            <a:off x="10726615" y="774822"/>
            <a:ext cx="1688124" cy="889856"/>
          </a:xfrm>
        </p:spPr>
        <p:txBody>
          <a:bodyPr>
            <a:normAutofit/>
          </a:bodyPr>
          <a:lstStyle/>
          <a:p>
            <a:pPr algn="ctr"/>
            <a:r>
              <a:rPr lang="cs-CZ" sz="2800" i="1" dirty="0">
                <a:solidFill>
                  <a:schemeClr val="accent1">
                    <a:lumMod val="75000"/>
                  </a:schemeClr>
                </a:solidFill>
              </a:rPr>
              <a:t>Shrnutí</a:t>
            </a:r>
          </a:p>
        </p:txBody>
      </p:sp>
      <p:sp>
        <p:nvSpPr>
          <p:cNvPr id="3" name="Zástupný obsah 2">
            <a:extLst>
              <a:ext uri="{FF2B5EF4-FFF2-40B4-BE49-F238E27FC236}">
                <a16:creationId xmlns:a16="http://schemas.microsoft.com/office/drawing/2014/main" id="{07E070B8-48DA-461D-874A-D2D10C798B42}"/>
              </a:ext>
            </a:extLst>
          </p:cNvPr>
          <p:cNvSpPr>
            <a:spLocks noGrp="1"/>
          </p:cNvSpPr>
          <p:nvPr>
            <p:ph idx="1"/>
          </p:nvPr>
        </p:nvSpPr>
        <p:spPr>
          <a:xfrm>
            <a:off x="1312984" y="445468"/>
            <a:ext cx="9413631" cy="5967063"/>
          </a:xfrm>
        </p:spPr>
        <p:txBody>
          <a:bodyPr>
            <a:normAutofit/>
          </a:bodyPr>
          <a:lstStyle/>
          <a:p>
            <a:pPr>
              <a:lnSpc>
                <a:spcPct val="200000"/>
              </a:lnSpc>
            </a:pPr>
            <a:r>
              <a:rPr lang="cs-CZ" dirty="0"/>
              <a:t>V lednu se bude rozhodovat o finální struktuře NPO</a:t>
            </a:r>
          </a:p>
          <a:p>
            <a:pPr>
              <a:lnSpc>
                <a:spcPct val="200000"/>
              </a:lnSpc>
            </a:pPr>
            <a:r>
              <a:rPr lang="cs-CZ" dirty="0"/>
              <a:t>Finální verze EK nejpozději do 30.4.2021</a:t>
            </a:r>
          </a:p>
          <a:p>
            <a:pPr>
              <a:lnSpc>
                <a:spcPct val="200000"/>
              </a:lnSpc>
            </a:pPr>
            <a:r>
              <a:rPr lang="cs-CZ" dirty="0"/>
              <a:t>ČR dostane cca 170-180 mld.</a:t>
            </a:r>
          </a:p>
          <a:p>
            <a:pPr>
              <a:lnSpc>
                <a:spcPct val="200000"/>
              </a:lnSpc>
            </a:pPr>
            <a:r>
              <a:rPr lang="cs-CZ" dirty="0"/>
              <a:t>Současný plán je za cca 286 mld.</a:t>
            </a:r>
          </a:p>
          <a:p>
            <a:pPr>
              <a:lnSpc>
                <a:spcPct val="200000"/>
              </a:lnSpc>
            </a:pPr>
            <a:r>
              <a:rPr lang="cs-CZ" dirty="0"/>
              <a:t>100 mld. se musí „škrtnout“ (půjčky?)</a:t>
            </a:r>
          </a:p>
          <a:p>
            <a:pPr>
              <a:lnSpc>
                <a:spcPct val="200000"/>
              </a:lnSpc>
            </a:pPr>
            <a:r>
              <a:rPr lang="cs-CZ" dirty="0"/>
              <a:t>Rizika: sanace rozpočtu, nezahrnutí kultury</a:t>
            </a:r>
          </a:p>
          <a:p>
            <a:pPr lvl="1"/>
            <a:endParaRPr lang="cs-CZ" dirty="0"/>
          </a:p>
          <a:p>
            <a:pPr lvl="1"/>
            <a:endParaRPr lang="cs-CZ" dirty="0"/>
          </a:p>
          <a:p>
            <a:pPr lvl="1"/>
            <a:endParaRPr lang="cs-CZ" dirty="0"/>
          </a:p>
          <a:p>
            <a:pPr lvl="1"/>
            <a:endParaRPr lang="cs-CZ" dirty="0"/>
          </a:p>
          <a:p>
            <a:endParaRPr lang="cs-CZ" dirty="0"/>
          </a:p>
        </p:txBody>
      </p:sp>
    </p:spTree>
    <p:extLst>
      <p:ext uri="{BB962C8B-B14F-4D97-AF65-F5344CB8AC3E}">
        <p14:creationId xmlns:p14="http://schemas.microsoft.com/office/powerpoint/2010/main" val="336585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a:extLst>
              <a:ext uri="{FF2B5EF4-FFF2-40B4-BE49-F238E27FC236}">
                <a16:creationId xmlns:a16="http://schemas.microsoft.com/office/drawing/2014/main" id="{31E53474-CF05-47A2-AB74-5744023EC0C3}"/>
              </a:ext>
            </a:extLst>
          </p:cNvPr>
          <p:cNvPicPr>
            <a:picLocks noChangeAspect="1"/>
          </p:cNvPicPr>
          <p:nvPr/>
        </p:nvPicPr>
        <p:blipFill>
          <a:blip r:embed="rId2"/>
          <a:stretch>
            <a:fillRect/>
          </a:stretch>
        </p:blipFill>
        <p:spPr>
          <a:xfrm>
            <a:off x="9512970" y="0"/>
            <a:ext cx="2679029" cy="3130062"/>
          </a:xfrm>
          <a:prstGeom prst="rect">
            <a:avLst/>
          </a:prstGeom>
        </p:spPr>
      </p:pic>
      <p:sp>
        <p:nvSpPr>
          <p:cNvPr id="2" name="Nadpis 1">
            <a:extLst>
              <a:ext uri="{FF2B5EF4-FFF2-40B4-BE49-F238E27FC236}">
                <a16:creationId xmlns:a16="http://schemas.microsoft.com/office/drawing/2014/main" id="{A0104FF7-9990-4705-BE9F-334190406E94}"/>
              </a:ext>
            </a:extLst>
          </p:cNvPr>
          <p:cNvSpPr>
            <a:spLocks noGrp="1"/>
          </p:cNvSpPr>
          <p:nvPr>
            <p:ph type="title"/>
          </p:nvPr>
        </p:nvSpPr>
        <p:spPr>
          <a:xfrm>
            <a:off x="10726615" y="774822"/>
            <a:ext cx="1688124" cy="889856"/>
          </a:xfrm>
        </p:spPr>
        <p:txBody>
          <a:bodyPr>
            <a:normAutofit/>
          </a:bodyPr>
          <a:lstStyle/>
          <a:p>
            <a:pPr algn="ctr"/>
            <a:r>
              <a:rPr lang="cs-CZ" sz="2800" i="1" dirty="0">
                <a:solidFill>
                  <a:schemeClr val="accent1">
                    <a:lumMod val="75000"/>
                  </a:schemeClr>
                </a:solidFill>
              </a:rPr>
              <a:t>Smysl Plánu</a:t>
            </a:r>
          </a:p>
        </p:txBody>
      </p:sp>
      <p:sp>
        <p:nvSpPr>
          <p:cNvPr id="3" name="Zástupný obsah 2">
            <a:extLst>
              <a:ext uri="{FF2B5EF4-FFF2-40B4-BE49-F238E27FC236}">
                <a16:creationId xmlns:a16="http://schemas.microsoft.com/office/drawing/2014/main" id="{07E070B8-48DA-461D-874A-D2D10C798B42}"/>
              </a:ext>
            </a:extLst>
          </p:cNvPr>
          <p:cNvSpPr>
            <a:spLocks noGrp="1"/>
          </p:cNvSpPr>
          <p:nvPr>
            <p:ph idx="1"/>
          </p:nvPr>
        </p:nvSpPr>
        <p:spPr>
          <a:xfrm>
            <a:off x="656492" y="633045"/>
            <a:ext cx="8633739" cy="5967063"/>
          </a:xfrm>
        </p:spPr>
        <p:txBody>
          <a:bodyPr>
            <a:normAutofit/>
          </a:bodyPr>
          <a:lstStyle/>
          <a:p>
            <a:r>
              <a:rPr lang="cs-CZ" dirty="0">
                <a:sym typeface="Wingdings" panose="05000000000000000000" pitchFamily="2" charset="2"/>
              </a:rPr>
              <a:t>Reformy a investice</a:t>
            </a:r>
          </a:p>
          <a:p>
            <a:pPr lvl="1"/>
            <a:r>
              <a:rPr lang="cs-CZ" dirty="0">
                <a:sym typeface="Wingdings" panose="05000000000000000000" pitchFamily="2" charset="2"/>
              </a:rPr>
              <a:t>CSR: </a:t>
            </a:r>
            <a:r>
              <a:rPr lang="cs-CZ" dirty="0"/>
              <a:t>důchodová reforma, pracovní trh a vzdělávání, hospodářská politika</a:t>
            </a:r>
            <a:endParaRPr lang="cs-CZ" dirty="0">
              <a:sym typeface="Wingdings" panose="05000000000000000000" pitchFamily="2" charset="2"/>
            </a:endParaRPr>
          </a:p>
          <a:p>
            <a:r>
              <a:rPr lang="cs-CZ" dirty="0"/>
              <a:t>Hlavním cílem RRF je dvojí tranzice</a:t>
            </a:r>
          </a:p>
          <a:p>
            <a:pPr lvl="1"/>
            <a:r>
              <a:rPr lang="cs-CZ" dirty="0"/>
              <a:t>Zelená (37 %); digitální (20 %)</a:t>
            </a:r>
          </a:p>
          <a:p>
            <a:pPr lvl="1"/>
            <a:r>
              <a:rPr lang="cs-CZ" dirty="0"/>
              <a:t>7 </a:t>
            </a:r>
            <a:r>
              <a:rPr lang="cs-CZ" dirty="0" err="1"/>
              <a:t>flagship</a:t>
            </a:r>
            <a:r>
              <a:rPr lang="cs-CZ" dirty="0"/>
              <a:t> </a:t>
            </a:r>
            <a:r>
              <a:rPr lang="cs-CZ" dirty="0" err="1"/>
              <a:t>initiatives</a:t>
            </a:r>
            <a:endParaRPr lang="cs-CZ" dirty="0"/>
          </a:p>
          <a:p>
            <a:pPr lvl="1"/>
            <a:endParaRPr lang="cs-CZ" dirty="0"/>
          </a:p>
          <a:p>
            <a:r>
              <a:rPr lang="cs-CZ" dirty="0">
                <a:sym typeface="Wingdings" panose="05000000000000000000" pitchFamily="2" charset="2"/>
              </a:rPr>
              <a:t>Časový rámec 2021-2023 (2026)  10 % předem</a:t>
            </a:r>
          </a:p>
          <a:p>
            <a:endParaRPr lang="cs-CZ" dirty="0">
              <a:sym typeface="Wingdings" panose="05000000000000000000" pitchFamily="2" charset="2"/>
            </a:endParaRPr>
          </a:p>
          <a:p>
            <a:r>
              <a:rPr lang="cs-CZ" dirty="0">
                <a:sym typeface="Wingdings" panose="05000000000000000000" pitchFamily="2" charset="2"/>
              </a:rPr>
              <a:t>Odlišnost od víceletého finančního rámce EU 2021-2027</a:t>
            </a:r>
          </a:p>
          <a:p>
            <a:pPr lvl="1"/>
            <a:r>
              <a:rPr lang="cs-CZ" dirty="0">
                <a:sym typeface="Wingdings" panose="05000000000000000000" pitchFamily="2" charset="2"/>
              </a:rPr>
              <a:t>50 % modernizace</a:t>
            </a:r>
          </a:p>
          <a:p>
            <a:pPr lvl="1"/>
            <a:r>
              <a:rPr lang="cs-CZ" dirty="0">
                <a:sym typeface="Wingdings" panose="05000000000000000000" pitchFamily="2" charset="2"/>
              </a:rPr>
              <a:t>30 % klima</a:t>
            </a:r>
          </a:p>
          <a:p>
            <a:pPr lvl="1"/>
            <a:r>
              <a:rPr lang="cs-CZ" dirty="0" err="1"/>
              <a:t>Cohesion</a:t>
            </a:r>
            <a:r>
              <a:rPr lang="cs-CZ" dirty="0"/>
              <a:t>, </a:t>
            </a:r>
            <a:r>
              <a:rPr lang="cs-CZ" dirty="0" err="1"/>
              <a:t>Resilience</a:t>
            </a:r>
            <a:r>
              <a:rPr lang="cs-CZ" dirty="0"/>
              <a:t> and </a:t>
            </a:r>
            <a:r>
              <a:rPr lang="cs-CZ" dirty="0" err="1"/>
              <a:t>Values</a:t>
            </a:r>
            <a:r>
              <a:rPr lang="cs-CZ" dirty="0"/>
              <a:t> </a:t>
            </a:r>
            <a:endParaRPr lang="cs-CZ" dirty="0">
              <a:sym typeface="Wingdings" panose="05000000000000000000" pitchFamily="2" charset="2"/>
            </a:endParaRPr>
          </a:p>
          <a:p>
            <a:pPr lvl="1"/>
            <a:endParaRPr lang="cs-CZ" dirty="0"/>
          </a:p>
          <a:p>
            <a:pPr lvl="1"/>
            <a:endParaRPr lang="cs-CZ" dirty="0"/>
          </a:p>
          <a:p>
            <a:pPr lvl="1"/>
            <a:endParaRPr lang="cs-CZ" dirty="0"/>
          </a:p>
          <a:p>
            <a:pPr lvl="1"/>
            <a:endParaRPr lang="cs-CZ" dirty="0"/>
          </a:p>
          <a:p>
            <a:pPr lvl="1"/>
            <a:endParaRPr lang="cs-CZ" dirty="0"/>
          </a:p>
          <a:p>
            <a:endParaRPr lang="cs-CZ" dirty="0"/>
          </a:p>
        </p:txBody>
      </p:sp>
    </p:spTree>
    <p:extLst>
      <p:ext uri="{BB962C8B-B14F-4D97-AF65-F5344CB8AC3E}">
        <p14:creationId xmlns:p14="http://schemas.microsoft.com/office/powerpoint/2010/main" val="3865563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Object 6" hidden="1">
            <a:extLst>
              <a:ext uri="{FF2B5EF4-FFF2-40B4-BE49-F238E27FC236}">
                <a16:creationId xmlns:a16="http://schemas.microsoft.com/office/drawing/2014/main" id="{5D6328FB-EABC-4285-AEEC-D4DDD2E79D39}"/>
              </a:ext>
            </a:extLst>
          </p:cNvPr>
          <p:cNvGraphicFramePr>
            <a:graphicFrameLocks noChangeAspect="1"/>
          </p:cNvGraphicFramePr>
          <p:nvPr>
            <p:custDataLst>
              <p:tags r:id="rId2"/>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spid="_x0000_s2058" name="think-cell Slide" r:id="rId7" imgW="395" imgH="394" progId="TCLayout.ActiveDocument.1">
                  <p:embed/>
                </p:oleObj>
              </mc:Choice>
              <mc:Fallback>
                <p:oleObj name="think-cell Slide" r:id="rId7" imgW="395" imgH="394" progId="TCLayout.ActiveDocument.1">
                  <p:embed/>
                  <p:pic>
                    <p:nvPicPr>
                      <p:cNvPr id="5" name="Object 6" hidden="1">
                        <a:extLst>
                          <a:ext uri="{FF2B5EF4-FFF2-40B4-BE49-F238E27FC236}">
                            <a16:creationId xmlns:a16="http://schemas.microsoft.com/office/drawing/2014/main" id="{5D6328FB-EABC-4285-AEEC-D4DDD2E79D39}"/>
                          </a:ext>
                        </a:extLst>
                      </p:cNvPr>
                      <p:cNvPicPr/>
                      <p:nvPr/>
                    </p:nvPicPr>
                    <p:blipFill>
                      <a:blip r:embed="rId8"/>
                      <a:stretch>
                        <a:fillRect/>
                      </a:stretch>
                    </p:blipFill>
                    <p:spPr>
                      <a:xfrm>
                        <a:off x="1589" y="1589"/>
                        <a:ext cx="1588" cy="1588"/>
                      </a:xfrm>
                      <a:prstGeom prst="rect">
                        <a:avLst/>
                      </a:prstGeom>
                    </p:spPr>
                  </p:pic>
                </p:oleObj>
              </mc:Fallback>
            </mc:AlternateContent>
          </a:graphicData>
        </a:graphic>
      </p:graphicFrame>
      <p:sp>
        <p:nvSpPr>
          <p:cNvPr id="6" name="Rectangle 1" hidden="1">
            <a:extLst>
              <a:ext uri="{FF2B5EF4-FFF2-40B4-BE49-F238E27FC236}">
                <a16:creationId xmlns:a16="http://schemas.microsoft.com/office/drawing/2014/main" id="{779C5A3E-E9E5-40C3-B4BD-1265B3A097B1}"/>
              </a:ext>
            </a:extLst>
          </p:cNvPr>
          <p:cNvSpPr/>
          <p:nvPr>
            <p:custDataLst>
              <p:tags r:id="rId3"/>
            </p:custDataLst>
          </p:nvPr>
        </p:nvSpPr>
        <p:spPr>
          <a:xfrm>
            <a:off x="1" y="1"/>
            <a:ext cx="158751" cy="158751"/>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1219170">
              <a:spcBef>
                <a:spcPts val="300"/>
              </a:spcBef>
              <a:spcAft>
                <a:spcPts val="300"/>
              </a:spcAft>
            </a:pPr>
            <a:endParaRPr lang="en-US" sz="120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 name="2. Slide Title">
            <a:extLst>
              <a:ext uri="{FF2B5EF4-FFF2-40B4-BE49-F238E27FC236}">
                <a16:creationId xmlns:a16="http://schemas.microsoft.com/office/drawing/2014/main" id="{D653BA77-E527-430B-A0CD-D9D01BB6F7DA}"/>
              </a:ext>
            </a:extLst>
          </p:cNvPr>
          <p:cNvSpPr>
            <a:spLocks noGrp="1"/>
          </p:cNvSpPr>
          <p:nvPr>
            <p:ph type="title"/>
            <p:custDataLst>
              <p:tags r:id="rId4"/>
            </p:custDataLst>
          </p:nvPr>
        </p:nvSpPr>
        <p:spPr>
          <a:xfrm>
            <a:off x="261834" y="350959"/>
            <a:ext cx="11082528" cy="443198"/>
          </a:xfrm>
          <a:noFill/>
          <a:ln/>
          <a:extLst>
            <a:ext uri="{909E8E84-426E-40DD-AFC4-6F175D3DCCD1}">
              <a14:hiddenFill xmlns:a14="http://schemas.microsoft.com/office/drawing/2010/main">
                <a:solidFill>
                  <a:srgbClr val="FFFFFF"/>
                </a:solidFill>
              </a14:hiddenFill>
            </a:ext>
          </a:extLst>
        </p:spPr>
        <p:txBody>
          <a:bodyPr wrap="square" anchor="b" anchorCtr="0">
            <a:spAutoFit/>
          </a:bodyPr>
          <a:lstStyle/>
          <a:p>
            <a:r>
              <a:rPr lang="pl-PL" sz="3200" b="1" dirty="0">
                <a:solidFill>
                  <a:srgbClr val="004B8D"/>
                </a:solidFill>
                <a:latin typeface="Calibri"/>
              </a:rPr>
              <a:t>NPO - 1.6 </a:t>
            </a:r>
            <a:r>
              <a:rPr lang="cs-CZ" sz="3200" b="1" dirty="0">
                <a:solidFill>
                  <a:srgbClr val="004B8D"/>
                </a:solidFill>
                <a:latin typeface="Calibri"/>
              </a:rPr>
              <a:t>Rozvoj kulturního a kreativního sektoru (MK 8233 mil.)</a:t>
            </a:r>
            <a:endParaRPr lang="cs-CZ" dirty="0"/>
          </a:p>
        </p:txBody>
      </p:sp>
      <p:sp>
        <p:nvSpPr>
          <p:cNvPr id="9" name="TextBox 11">
            <a:extLst>
              <a:ext uri="{FF2B5EF4-FFF2-40B4-BE49-F238E27FC236}">
                <a16:creationId xmlns:a16="http://schemas.microsoft.com/office/drawing/2014/main" id="{0DE63D25-DCC8-4E97-93A2-BD54DC02F1AA}"/>
              </a:ext>
            </a:extLst>
          </p:cNvPr>
          <p:cNvSpPr txBox="1">
            <a:spLocks/>
          </p:cNvSpPr>
          <p:nvPr/>
        </p:nvSpPr>
        <p:spPr>
          <a:xfrm>
            <a:off x="261834" y="1045029"/>
            <a:ext cx="5703537" cy="5027017"/>
          </a:xfrm>
          <a:prstGeom prst="rect">
            <a:avLst/>
          </a:prstGeom>
        </p:spPr>
        <p:txBody>
          <a:bodyPr vert="horz" wrap="square" lIns="0" tIns="0" rIns="0" bIns="0" rtlCol="0" anchor="t" anchorCtr="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just" defTabSz="1219170">
              <a:spcBef>
                <a:spcPts val="400"/>
              </a:spcBef>
              <a:spcAft>
                <a:spcPts val="400"/>
              </a:spcAft>
              <a:buClr>
                <a:prstClr val="black"/>
              </a:buClr>
            </a:pPr>
            <a:r>
              <a:rPr lang="cs-CZ" b="1" dirty="0">
                <a:solidFill>
                  <a:srgbClr val="004B8D"/>
                </a:solidFill>
              </a:rPr>
              <a:t>Komponenta MK má dvě hlavní ambice. </a:t>
            </a:r>
            <a:r>
              <a:rPr lang="cs-CZ" dirty="0">
                <a:solidFill>
                  <a:srgbClr val="004B8D"/>
                </a:solidFill>
              </a:rPr>
              <a:t>Jednou je rozvoj kulturních a kreativních odvětví (KKO) a druhou zvýšení odolnosti kulturního a kreativního sektoru (KKS) v </a:t>
            </a:r>
            <a:r>
              <a:rPr lang="cs-CZ" dirty="0" err="1">
                <a:solidFill>
                  <a:srgbClr val="004B8D"/>
                </a:solidFill>
              </a:rPr>
              <a:t>pokrizových</a:t>
            </a:r>
            <a:r>
              <a:rPr lang="cs-CZ" dirty="0">
                <a:solidFill>
                  <a:srgbClr val="004B8D"/>
                </a:solidFill>
              </a:rPr>
              <a:t> letech. Investiční projekty podpoří rozvoj regionální kultury a modernizaci kulturních institucí. Klíčovou oblastí je i síťování v rámci kulturního a kreativního sektoru, jehož součástí je i propojení kulturních a kreativních odvětví s malými a středními podniky. Sada reforem transformuje Ministerstvo kultury tak, aby bylo schopné efektivněji rozvíjet kulturní a kreativní sektor a lépe spolupracovalo s ostatními resorty. Součástí je i transformace Státního fondu kinematografie na širší Fond Audiovize a navýšení jeho prostředků v </a:t>
            </a:r>
            <a:r>
              <a:rPr lang="cs-CZ" dirty="0" err="1">
                <a:solidFill>
                  <a:srgbClr val="004B8D"/>
                </a:solidFill>
              </a:rPr>
              <a:t>pokrizovém</a:t>
            </a:r>
            <a:r>
              <a:rPr lang="cs-CZ" dirty="0">
                <a:solidFill>
                  <a:srgbClr val="004B8D"/>
                </a:solidFill>
              </a:rPr>
              <a:t> období.</a:t>
            </a:r>
            <a:endParaRPr lang="cs-CZ" dirty="0">
              <a:solidFill>
                <a:srgbClr val="004B8D"/>
              </a:solidFill>
              <a:latin typeface="Calibri"/>
            </a:endParaRPr>
          </a:p>
          <a:p>
            <a:pPr algn="just" defTabSz="1219170">
              <a:spcBef>
                <a:spcPts val="400"/>
              </a:spcBef>
              <a:spcAft>
                <a:spcPts val="400"/>
              </a:spcAft>
              <a:buClr>
                <a:prstClr val="black"/>
              </a:buClr>
            </a:pPr>
            <a:r>
              <a:rPr lang="cs-CZ" b="1" dirty="0">
                <a:solidFill>
                  <a:srgbClr val="004B8D"/>
                </a:solidFill>
              </a:rPr>
              <a:t>Cílem je </a:t>
            </a:r>
            <a:r>
              <a:rPr lang="cs-CZ" dirty="0">
                <a:solidFill>
                  <a:srgbClr val="004B8D"/>
                </a:solidFill>
              </a:rPr>
              <a:t>uvolnit kapacitu Ministerstva kultury, aby se mohlo věnovat novým oblastem kulturních a kreativních odvětví a lépe v této oblasti spolupracovalo s dalšími resorty. Související iniciativy mají za cíl propojit kulturní a kreativní profesionály mezi sebou, s kulturními institucemi i s malými a středními podniky. </a:t>
            </a:r>
            <a:r>
              <a:rPr lang="cs-CZ" b="1" dirty="0">
                <a:solidFill>
                  <a:srgbClr val="004B8D"/>
                </a:solidFill>
              </a:rPr>
              <a:t>Dalším cílem je </a:t>
            </a:r>
            <a:r>
              <a:rPr lang="cs-CZ" dirty="0">
                <a:solidFill>
                  <a:srgbClr val="004B8D"/>
                </a:solidFill>
              </a:rPr>
              <a:t>budování kapacity kulturních institucí na desítky let dopředu a jejich modernizace skrze digitalizaci a nákup technologií. Navýšením rozpočtu Státního fondu kinematografie a jeho transformací získá ČR konkurenční výhodu v </a:t>
            </a:r>
            <a:r>
              <a:rPr lang="cs-CZ" dirty="0" err="1">
                <a:solidFill>
                  <a:srgbClr val="004B8D"/>
                </a:solidFill>
              </a:rPr>
              <a:t>pokrizových</a:t>
            </a:r>
            <a:r>
              <a:rPr lang="cs-CZ" dirty="0">
                <a:solidFill>
                  <a:srgbClr val="004B8D"/>
                </a:solidFill>
              </a:rPr>
              <a:t> letech.</a:t>
            </a:r>
            <a:endParaRPr lang="cs-CZ" sz="1333" dirty="0">
              <a:solidFill>
                <a:srgbClr val="004B8D"/>
              </a:solidFill>
              <a:latin typeface="Calibri"/>
            </a:endParaRPr>
          </a:p>
        </p:txBody>
      </p:sp>
      <p:sp>
        <p:nvSpPr>
          <p:cNvPr id="10" name="TextBox 13">
            <a:extLst>
              <a:ext uri="{FF2B5EF4-FFF2-40B4-BE49-F238E27FC236}">
                <a16:creationId xmlns:a16="http://schemas.microsoft.com/office/drawing/2014/main" id="{6FC021EF-9AD9-4AB7-99BE-16CD25D82135}"/>
              </a:ext>
            </a:extLst>
          </p:cNvPr>
          <p:cNvSpPr txBox="1">
            <a:spLocks/>
          </p:cNvSpPr>
          <p:nvPr/>
        </p:nvSpPr>
        <p:spPr>
          <a:xfrm>
            <a:off x="6337877" y="1145116"/>
            <a:ext cx="5592289" cy="4678204"/>
          </a:xfrm>
          <a:prstGeom prst="rect">
            <a:avLst/>
          </a:prstGeom>
          <a:solidFill>
            <a:schemeClr val="bg1"/>
          </a:solidFill>
        </p:spPr>
        <p:txBody>
          <a:bodyPr vert="horz" wrap="square" lIns="0" tIns="0" rIns="0" bIns="0" rtlCol="0" anchor="t" anchorCtr="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457200" indent="-457200" defTabSz="1219170">
              <a:spcBef>
                <a:spcPts val="400"/>
              </a:spcBef>
              <a:spcAft>
                <a:spcPts val="400"/>
              </a:spcAft>
              <a:buClr>
                <a:srgbClr val="004B8D"/>
              </a:buClr>
              <a:buFont typeface="+mj-lt"/>
              <a:buAutoNum type="arabicPeriod"/>
            </a:pPr>
            <a:r>
              <a:rPr lang="cs-CZ" sz="2000" u="sng" dirty="0">
                <a:solidFill>
                  <a:srgbClr val="004B8D"/>
                </a:solidFill>
                <a:latin typeface="Calibri"/>
              </a:rPr>
              <a:t>Rozvoj regionální kultury a KKO (4500 mil.)</a:t>
            </a:r>
          </a:p>
          <a:p>
            <a:pPr marL="228600" indent="-228600" defTabSz="1219170">
              <a:spcBef>
                <a:spcPts val="400"/>
              </a:spcBef>
              <a:spcAft>
                <a:spcPts val="400"/>
              </a:spcAft>
              <a:buClr>
                <a:srgbClr val="004B8D"/>
              </a:buClr>
              <a:buFont typeface="+mj-lt"/>
              <a:buAutoNum type="arabicPeriod"/>
            </a:pPr>
            <a:endParaRPr lang="cs-CZ" sz="500" dirty="0">
              <a:solidFill>
                <a:srgbClr val="004B8D"/>
              </a:solidFill>
              <a:latin typeface="Calibri"/>
            </a:endParaRPr>
          </a:p>
          <a:p>
            <a:pPr marL="457200" indent="-457200" defTabSz="1219170">
              <a:spcBef>
                <a:spcPts val="400"/>
              </a:spcBef>
              <a:spcAft>
                <a:spcPts val="400"/>
              </a:spcAft>
              <a:buClr>
                <a:srgbClr val="004B8D"/>
              </a:buClr>
              <a:buFont typeface="+mj-lt"/>
              <a:buAutoNum type="arabicPeriod"/>
            </a:pPr>
            <a:r>
              <a:rPr lang="cs-CZ" sz="2000" u="sng" dirty="0">
                <a:solidFill>
                  <a:srgbClr val="004B8D"/>
                </a:solidFill>
                <a:latin typeface="Calibri"/>
              </a:rPr>
              <a:t>Rozvoj KKO (1800 mil.)</a:t>
            </a:r>
          </a:p>
          <a:p>
            <a:pPr algn="just" defTabSz="1219170">
              <a:spcBef>
                <a:spcPts val="400"/>
              </a:spcBef>
              <a:spcAft>
                <a:spcPts val="400"/>
              </a:spcAft>
              <a:buClr>
                <a:srgbClr val="004B8D"/>
              </a:buClr>
              <a:buNone/>
            </a:pPr>
            <a:r>
              <a:rPr lang="cs-CZ" dirty="0">
                <a:solidFill>
                  <a:srgbClr val="004B8D"/>
                </a:solidFill>
              </a:rPr>
              <a:t>Příspěvek do rozpočtu Státního fondu kinematografie v </a:t>
            </a:r>
            <a:r>
              <a:rPr lang="cs-CZ" dirty="0" err="1">
                <a:solidFill>
                  <a:srgbClr val="004B8D"/>
                </a:solidFill>
              </a:rPr>
              <a:t>pokrizových</a:t>
            </a:r>
            <a:r>
              <a:rPr lang="cs-CZ" dirty="0">
                <a:solidFill>
                  <a:srgbClr val="004B8D"/>
                </a:solidFill>
              </a:rPr>
              <a:t> letech 2021-2023 a jeho transformace na Fond Audiovize (750); Kreativní vouchery (610); Financování předprojektové a projektové přípravy kulturních a kreativních center (150); Zvyšování odbornosti a síťování v kulturním a kreativním sektoru (250); Mapování KKO (20); Vznik komunikační platformy v oblasti KKO (20) </a:t>
            </a:r>
          </a:p>
          <a:p>
            <a:pPr algn="just" defTabSz="1219170">
              <a:spcBef>
                <a:spcPts val="400"/>
              </a:spcBef>
              <a:spcAft>
                <a:spcPts val="400"/>
              </a:spcAft>
              <a:buClr>
                <a:srgbClr val="004B8D"/>
              </a:buClr>
              <a:buNone/>
            </a:pPr>
            <a:endParaRPr lang="cs-CZ" sz="500" dirty="0">
              <a:solidFill>
                <a:srgbClr val="004B8D"/>
              </a:solidFill>
            </a:endParaRPr>
          </a:p>
          <a:p>
            <a:pPr marL="457200" lvl="0" indent="-457200" defTabSz="1219170">
              <a:spcBef>
                <a:spcPts val="400"/>
              </a:spcBef>
              <a:spcAft>
                <a:spcPts val="400"/>
              </a:spcAft>
              <a:buClr>
                <a:srgbClr val="004B8D"/>
              </a:buClr>
              <a:buSzTx/>
              <a:buFont typeface="+mj-lt"/>
              <a:buAutoNum type="arabicPeriod" startAt="3"/>
            </a:pPr>
            <a:r>
              <a:rPr lang="cs-CZ" sz="2000" u="sng" dirty="0">
                <a:solidFill>
                  <a:srgbClr val="004B8D"/>
                </a:solidFill>
                <a:latin typeface="Calibri"/>
              </a:rPr>
              <a:t>Reformy/Transformace MK (433)</a:t>
            </a:r>
          </a:p>
          <a:p>
            <a:pPr marL="457200" lvl="0" indent="-457200" defTabSz="1219170">
              <a:spcBef>
                <a:spcPts val="400"/>
              </a:spcBef>
              <a:spcAft>
                <a:spcPts val="400"/>
              </a:spcAft>
              <a:buClr>
                <a:srgbClr val="004B8D"/>
              </a:buClr>
              <a:buSzTx/>
              <a:buFont typeface="+mj-lt"/>
              <a:buAutoNum type="arabicPeriod" startAt="3"/>
            </a:pPr>
            <a:endParaRPr lang="cs-CZ" sz="500" u="sng" dirty="0">
              <a:solidFill>
                <a:srgbClr val="004B8D"/>
              </a:solidFill>
              <a:latin typeface="Calibri"/>
            </a:endParaRPr>
          </a:p>
          <a:p>
            <a:pPr marL="457200" lvl="0" indent="-457200" defTabSz="1219170">
              <a:spcBef>
                <a:spcPts val="400"/>
              </a:spcBef>
              <a:spcAft>
                <a:spcPts val="400"/>
              </a:spcAft>
              <a:buClr>
                <a:srgbClr val="004B8D"/>
              </a:buClr>
              <a:buSzTx/>
              <a:buFont typeface="+mj-lt"/>
              <a:buAutoNum type="arabicPeriod" startAt="3"/>
            </a:pPr>
            <a:r>
              <a:rPr lang="cs-CZ" sz="2000" u="sng" dirty="0">
                <a:solidFill>
                  <a:srgbClr val="004B8D"/>
                </a:solidFill>
                <a:latin typeface="Calibri"/>
              </a:rPr>
              <a:t>Modernizace a digitalizace KKS (1500)</a:t>
            </a:r>
          </a:p>
          <a:p>
            <a:pPr algn="just" defTabSz="1219170">
              <a:spcBef>
                <a:spcPts val="400"/>
              </a:spcBef>
              <a:spcAft>
                <a:spcPts val="400"/>
              </a:spcAft>
              <a:buClr>
                <a:srgbClr val="004B8D"/>
              </a:buClr>
              <a:buNone/>
            </a:pPr>
            <a:r>
              <a:rPr lang="cs-CZ" dirty="0">
                <a:solidFill>
                  <a:srgbClr val="004B8D"/>
                </a:solidFill>
              </a:rPr>
              <a:t>Digitalizace v KKS (500); Technologická modernizace kulturních institucí (500); Investiční projekty pro divadla (300); Internacionalizace KKS (200)</a:t>
            </a:r>
          </a:p>
          <a:p>
            <a:pPr marL="304792" indent="-304792" defTabSz="1219170">
              <a:spcBef>
                <a:spcPts val="400"/>
              </a:spcBef>
              <a:spcAft>
                <a:spcPts val="400"/>
              </a:spcAft>
              <a:buClr>
                <a:srgbClr val="004B8D"/>
              </a:buClr>
              <a:buFont typeface="+mj-lt"/>
              <a:buAutoNum type="arabicPeriod"/>
            </a:pPr>
            <a:endParaRPr lang="cs-CZ" sz="500" dirty="0">
              <a:solidFill>
                <a:srgbClr val="0096D6"/>
              </a:solidFill>
              <a:latin typeface="Calibri"/>
            </a:endParaRPr>
          </a:p>
        </p:txBody>
      </p:sp>
    </p:spTree>
    <p:extLst>
      <p:ext uri="{BB962C8B-B14F-4D97-AF65-F5344CB8AC3E}">
        <p14:creationId xmlns:p14="http://schemas.microsoft.com/office/powerpoint/2010/main" val="3582659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5C5F6A98-1FA9-4B04-90B6-0396B3B01528}"/>
              </a:ext>
            </a:extLst>
          </p:cNvPr>
          <p:cNvGraphicFramePr>
            <a:graphicFrameLocks noGrp="1"/>
          </p:cNvGraphicFramePr>
          <p:nvPr>
            <p:extLst>
              <p:ext uri="{D42A27DB-BD31-4B8C-83A1-F6EECF244321}">
                <p14:modId xmlns:p14="http://schemas.microsoft.com/office/powerpoint/2010/main" val="2486650268"/>
              </p:ext>
            </p:extLst>
          </p:nvPr>
        </p:nvGraphicFramePr>
        <p:xfrm>
          <a:off x="0" y="0"/>
          <a:ext cx="12192000" cy="6858000"/>
        </p:xfrm>
        <a:graphic>
          <a:graphicData uri="http://schemas.openxmlformats.org/drawingml/2006/table">
            <a:tbl>
              <a:tblPr>
                <a:tableStyleId>{5C22544A-7EE6-4342-B048-85BDC9FD1C3A}</a:tableStyleId>
              </a:tblPr>
              <a:tblGrid>
                <a:gridCol w="2874702">
                  <a:extLst>
                    <a:ext uri="{9D8B030D-6E8A-4147-A177-3AD203B41FA5}">
                      <a16:colId xmlns:a16="http://schemas.microsoft.com/office/drawing/2014/main" val="804023161"/>
                    </a:ext>
                  </a:extLst>
                </a:gridCol>
                <a:gridCol w="8378496">
                  <a:extLst>
                    <a:ext uri="{9D8B030D-6E8A-4147-A177-3AD203B41FA5}">
                      <a16:colId xmlns:a16="http://schemas.microsoft.com/office/drawing/2014/main" val="409176439"/>
                    </a:ext>
                  </a:extLst>
                </a:gridCol>
                <a:gridCol w="938802">
                  <a:extLst>
                    <a:ext uri="{9D8B030D-6E8A-4147-A177-3AD203B41FA5}">
                      <a16:colId xmlns:a16="http://schemas.microsoft.com/office/drawing/2014/main" val="1602918907"/>
                    </a:ext>
                  </a:extLst>
                </a:gridCol>
              </a:tblGrid>
              <a:tr h="2367391">
                <a:tc>
                  <a:txBody>
                    <a:bodyPr/>
                    <a:lstStyle/>
                    <a:p>
                      <a:pPr algn="ctr" fontAlgn="ctr"/>
                      <a:r>
                        <a:rPr lang="cs-CZ" sz="2000" u="none" strike="noStrike" dirty="0">
                          <a:effectLst/>
                        </a:rPr>
                        <a:t>Kreativní vouchery</a:t>
                      </a:r>
                      <a:endParaRPr lang="cs-CZ" sz="1800" u="none" strike="noStrike" dirty="0">
                        <a:effectLst/>
                      </a:endParaRPr>
                    </a:p>
                  </a:txBody>
                  <a:tcPr marL="4846" marR="4846" marT="4846" marB="0" anchor="ctr">
                    <a:solidFill>
                      <a:schemeClr val="accent6">
                        <a:lumMod val="20000"/>
                        <a:lumOff val="80000"/>
                      </a:schemeClr>
                    </a:solidFill>
                  </a:tcPr>
                </a:tc>
                <a:tc>
                  <a:txBody>
                    <a:bodyPr/>
                    <a:lstStyle/>
                    <a:p>
                      <a:pPr algn="just" fontAlgn="b"/>
                      <a:r>
                        <a:rPr lang="cs-CZ" sz="1700" u="none" strike="noStrike" dirty="0">
                          <a:effectLst/>
                        </a:rPr>
                        <a:t>Propojení SME a kreativců - Kreativní vouchery jsou protějšek voucherů inovačních, ale zaměřené na měkké inovace (např. design webu, produktů a služeb, grafický design, práce s filmem a textem nebo marketingové strategie). Jedná se o příspěvek až do výše 85 % nákladů, maximálně však 150 000 Kč, pro SME na spolupráci s kreativními profesionály. Minimální hodnota zakázky musí být alespoň 50 000 Kč bez DPH. Firmy z kreativní galerie vyberou kreativní firmy nebo jednotlivce a uskuteční projekt, který je na konci proplacen. Výhodou kreativních voucherů jsou nízké administrativní náklady pro stát, jelikož nezprostředkovává obchodní zakázky přímo. Nastavení administrace dle dobré lokální praxe umožňuje hladce rozdělit zpracovat množství žádostí </a:t>
                      </a:r>
                    </a:p>
                  </a:txBody>
                  <a:tcPr marL="4846" marR="4846" marT="4846" marB="0" anchor="ctr"/>
                </a:tc>
                <a:tc>
                  <a:txBody>
                    <a:bodyPr/>
                    <a:lstStyle/>
                    <a:p>
                      <a:pPr algn="r" fontAlgn="b"/>
                      <a:r>
                        <a:rPr lang="cs-CZ" sz="2500" u="none" strike="noStrike" dirty="0">
                          <a:effectLst/>
                        </a:rPr>
                        <a:t>610</a:t>
                      </a:r>
                    </a:p>
                  </a:txBody>
                  <a:tcPr marL="4846" marR="4846" marT="4846" marB="0" anchor="ctr"/>
                </a:tc>
                <a:extLst>
                  <a:ext uri="{0D108BD9-81ED-4DB2-BD59-A6C34878D82A}">
                    <a16:rowId xmlns:a16="http://schemas.microsoft.com/office/drawing/2014/main" val="2690182686"/>
                  </a:ext>
                </a:extLst>
              </a:tr>
              <a:tr h="1504750">
                <a:tc>
                  <a:txBody>
                    <a:bodyPr/>
                    <a:lstStyle/>
                    <a:p>
                      <a:pPr algn="ctr" fontAlgn="ctr"/>
                      <a:r>
                        <a:rPr lang="cs-CZ" sz="2000" u="none" strike="noStrike" dirty="0">
                          <a:effectLst/>
                        </a:rPr>
                        <a:t>Zvyšování odbornosti a síťování v kulturním a kreativním sektoru</a:t>
                      </a:r>
                    </a:p>
                  </a:txBody>
                  <a:tcPr marL="4846" marR="4846" marT="4846" marB="0" anchor="ctr">
                    <a:solidFill>
                      <a:schemeClr val="accent6">
                        <a:lumMod val="20000"/>
                        <a:lumOff val="80000"/>
                      </a:schemeClr>
                    </a:solidFill>
                  </a:tcPr>
                </a:tc>
                <a:tc>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lang="cs-CZ" sz="1700" u="none" strike="noStrike" dirty="0">
                          <a:effectLst/>
                        </a:rPr>
                        <a:t>Balíček na podporu akcí pro studenty i profesionály. Cílem je propojení kulturních a kreativních profesionálů, VŠ, kulturních institucí a firem (obecně veřejného a soukromého sektoru). Součástí je i vzdělávání manažerů kulturních organizací a úředníků – zvyšování jejich kapacit, rozvoj strategického myšlení, plánování, zvyšování finanční udržitelnosti kulturních organizací. </a:t>
                      </a:r>
                      <a:endParaRPr lang="cs-CZ" sz="1700" b="0" i="0" u="none" strike="noStrike" dirty="0">
                        <a:solidFill>
                          <a:srgbClr val="000000"/>
                        </a:solidFill>
                        <a:effectLst/>
                        <a:latin typeface="Calibri" panose="020F0502020204030204" pitchFamily="34" charset="0"/>
                      </a:endParaRPr>
                    </a:p>
                  </a:txBody>
                  <a:tcPr marL="4846" marR="4846" marT="4846" marB="0" anchor="ctr"/>
                </a:tc>
                <a:tc>
                  <a:txBody>
                    <a:bodyPr/>
                    <a:lstStyle/>
                    <a:p>
                      <a:pPr algn="r" fontAlgn="b"/>
                      <a:r>
                        <a:rPr lang="cs-CZ" sz="2500" u="none" strike="noStrike" dirty="0">
                          <a:effectLst/>
                        </a:rPr>
                        <a:t>250</a:t>
                      </a:r>
                      <a:endParaRPr lang="cs-CZ" sz="2500" b="0" i="0" u="none" strike="noStrike" dirty="0">
                        <a:solidFill>
                          <a:srgbClr val="000000"/>
                        </a:solidFill>
                        <a:effectLst/>
                        <a:latin typeface="Calibri" panose="020F0502020204030204" pitchFamily="34" charset="0"/>
                      </a:endParaRPr>
                    </a:p>
                  </a:txBody>
                  <a:tcPr marL="4846" marR="4846" marT="4846" marB="0" anchor="ctr"/>
                </a:tc>
                <a:extLst>
                  <a:ext uri="{0D108BD9-81ED-4DB2-BD59-A6C34878D82A}">
                    <a16:rowId xmlns:a16="http://schemas.microsoft.com/office/drawing/2014/main" val="169901017"/>
                  </a:ext>
                </a:extLst>
              </a:tr>
              <a:tr h="1152141">
                <a:tc>
                  <a:txBody>
                    <a:bodyPr/>
                    <a:lstStyle/>
                    <a:p>
                      <a:pPr algn="ctr" fontAlgn="ctr"/>
                      <a:r>
                        <a:rPr lang="cs-CZ" sz="2000" u="none" strike="noStrike" dirty="0">
                          <a:effectLst/>
                        </a:rPr>
                        <a:t>Financování předprojektové a projektové přípravy</a:t>
                      </a:r>
                    </a:p>
                  </a:txBody>
                  <a:tcPr marL="4846" marR="4846" marT="4846" marB="0" anchor="ctr">
                    <a:solidFill>
                      <a:schemeClr val="accent6">
                        <a:lumMod val="20000"/>
                        <a:lumOff val="80000"/>
                      </a:schemeClr>
                    </a:solidFill>
                  </a:tcPr>
                </a:tc>
                <a:tc>
                  <a:txBody>
                    <a:bodyPr/>
                    <a:lstStyle/>
                    <a:p>
                      <a:pPr algn="just" fontAlgn="b"/>
                      <a:r>
                        <a:rPr lang="cs-CZ" sz="1700" u="none" strike="noStrike" dirty="0">
                          <a:effectLst/>
                        </a:rPr>
                        <a:t>Personální náklady na přípravu projektů v kultuře včetně lokálního mapování KKO. Cílem je úspěšnější čerpání z dotačních programů a tvorba plánů udržitelnosti. Jedná se o iniciativu </a:t>
                      </a:r>
                      <a:r>
                        <a:rPr lang="cs-CZ" sz="1700" u="none" strike="noStrike" dirty="0" err="1">
                          <a:effectLst/>
                        </a:rPr>
                        <a:t>komplemantární</a:t>
                      </a:r>
                      <a:r>
                        <a:rPr lang="cs-CZ" sz="1700" u="none" strike="noStrike" dirty="0">
                          <a:effectLst/>
                        </a:rPr>
                        <a:t> ke komponentě MMR (4.1) a Strategii regionálního rozvoje.</a:t>
                      </a:r>
                    </a:p>
                    <a:p>
                      <a:pPr algn="just" fontAlgn="b"/>
                      <a:endParaRPr lang="cs-CZ" sz="1700" b="0" i="0" u="none" strike="noStrike" dirty="0">
                        <a:solidFill>
                          <a:srgbClr val="000000"/>
                        </a:solidFill>
                        <a:effectLst/>
                        <a:latin typeface="Calibri" panose="020F0502020204030204" pitchFamily="34" charset="0"/>
                      </a:endParaRPr>
                    </a:p>
                  </a:txBody>
                  <a:tcPr marL="4846" marR="4846" marT="4846" marB="0" anchor="ctr"/>
                </a:tc>
                <a:tc>
                  <a:txBody>
                    <a:bodyPr/>
                    <a:lstStyle/>
                    <a:p>
                      <a:pPr algn="r" fontAlgn="b"/>
                      <a:r>
                        <a:rPr lang="cs-CZ" sz="2500" u="none" strike="noStrike" dirty="0">
                          <a:effectLst/>
                        </a:rPr>
                        <a:t>150</a:t>
                      </a:r>
                      <a:endParaRPr lang="cs-CZ" sz="2500" b="0" i="0" u="none" strike="noStrike" dirty="0">
                        <a:solidFill>
                          <a:srgbClr val="000000"/>
                        </a:solidFill>
                        <a:effectLst/>
                        <a:latin typeface="Calibri" panose="020F0502020204030204" pitchFamily="34" charset="0"/>
                      </a:endParaRPr>
                    </a:p>
                  </a:txBody>
                  <a:tcPr marL="4846" marR="4846" marT="4846" marB="0" anchor="ctr"/>
                </a:tc>
                <a:extLst>
                  <a:ext uri="{0D108BD9-81ED-4DB2-BD59-A6C34878D82A}">
                    <a16:rowId xmlns:a16="http://schemas.microsoft.com/office/drawing/2014/main" val="1771490757"/>
                  </a:ext>
                </a:extLst>
              </a:tr>
              <a:tr h="1098580">
                <a:tc>
                  <a:txBody>
                    <a:bodyPr/>
                    <a:lstStyle/>
                    <a:p>
                      <a:pPr algn="ctr" fontAlgn="ctr"/>
                      <a:r>
                        <a:rPr lang="cs-CZ" sz="2000" u="none" strike="noStrike" dirty="0">
                          <a:effectLst/>
                        </a:rPr>
                        <a:t>Vznik komunikační platformy</a:t>
                      </a:r>
                    </a:p>
                  </a:txBody>
                  <a:tcPr marL="4846" marR="4846" marT="4846" marB="0" anchor="ctr">
                    <a:solidFill>
                      <a:schemeClr val="accent6">
                        <a:lumMod val="20000"/>
                        <a:lumOff val="80000"/>
                      </a:schemeClr>
                    </a:solidFill>
                  </a:tcPr>
                </a:tc>
                <a:tc>
                  <a:txBody>
                    <a:bodyPr/>
                    <a:lstStyle/>
                    <a:p>
                      <a:pPr algn="just" fontAlgn="b"/>
                      <a:r>
                        <a:rPr lang="cs-CZ" sz="1700" u="none" strike="noStrike" dirty="0">
                          <a:effectLst/>
                        </a:rPr>
                        <a:t>Integrace informací o KKO. Předpokládá se využití webu kreativnicesko.cz. Opatření souvisí s kreativními vouchery, jelikož zahrnuje tvorbu kreativní galerie a systému pro jejich administraci. </a:t>
                      </a:r>
                      <a:endParaRPr lang="cs-CZ" sz="1700" b="0" i="0" u="none" strike="noStrike" dirty="0">
                        <a:solidFill>
                          <a:srgbClr val="000000"/>
                        </a:solidFill>
                        <a:effectLst/>
                        <a:latin typeface="Calibri" panose="020F0502020204030204" pitchFamily="34" charset="0"/>
                      </a:endParaRPr>
                    </a:p>
                  </a:txBody>
                  <a:tcPr marL="4846" marR="4846" marT="4846" marB="0" anchor="ctr"/>
                </a:tc>
                <a:tc>
                  <a:txBody>
                    <a:bodyPr/>
                    <a:lstStyle/>
                    <a:p>
                      <a:pPr algn="r" fontAlgn="b"/>
                      <a:r>
                        <a:rPr lang="cs-CZ" sz="2500" u="none" strike="noStrike" dirty="0">
                          <a:effectLst/>
                        </a:rPr>
                        <a:t>20</a:t>
                      </a:r>
                      <a:endParaRPr lang="cs-CZ" sz="2500" b="0" i="0" u="none" strike="noStrike" dirty="0">
                        <a:solidFill>
                          <a:srgbClr val="000000"/>
                        </a:solidFill>
                        <a:effectLst/>
                        <a:latin typeface="Calibri" panose="020F0502020204030204" pitchFamily="34" charset="0"/>
                      </a:endParaRPr>
                    </a:p>
                  </a:txBody>
                  <a:tcPr marL="4846" marR="4846" marT="4846" marB="0" anchor="ctr"/>
                </a:tc>
                <a:extLst>
                  <a:ext uri="{0D108BD9-81ED-4DB2-BD59-A6C34878D82A}">
                    <a16:rowId xmlns:a16="http://schemas.microsoft.com/office/drawing/2014/main" val="4216137873"/>
                  </a:ext>
                </a:extLst>
              </a:tr>
              <a:tr h="735138">
                <a:tc>
                  <a:txBody>
                    <a:bodyPr/>
                    <a:lstStyle/>
                    <a:p>
                      <a:pPr algn="ctr" fontAlgn="ctr"/>
                      <a:r>
                        <a:rPr lang="cs-CZ" sz="2000" u="none" strike="noStrike" dirty="0">
                          <a:effectLst/>
                        </a:rPr>
                        <a:t>Mapování KKP na národní úrovni</a:t>
                      </a:r>
                    </a:p>
                  </a:txBody>
                  <a:tcPr marL="4846" marR="4846" marT="4846" marB="0" anchor="ctr">
                    <a:solidFill>
                      <a:schemeClr val="accent6">
                        <a:lumMod val="20000"/>
                        <a:lumOff val="80000"/>
                      </a:schemeClr>
                    </a:solidFill>
                  </a:tcPr>
                </a:tc>
                <a:tc>
                  <a:txBody>
                    <a:bodyPr/>
                    <a:lstStyle/>
                    <a:p>
                      <a:pPr algn="just" fontAlgn="b"/>
                      <a:r>
                        <a:rPr lang="cs-CZ" sz="1700" u="none" strike="noStrike" dirty="0">
                          <a:effectLst/>
                        </a:rPr>
                        <a:t>Celostátní mapování</a:t>
                      </a:r>
                      <a:endParaRPr lang="cs-CZ" sz="1700" b="0" i="0" u="none" strike="noStrike" dirty="0">
                        <a:solidFill>
                          <a:srgbClr val="000000"/>
                        </a:solidFill>
                        <a:effectLst/>
                        <a:latin typeface="Calibri" panose="020F0502020204030204" pitchFamily="34" charset="0"/>
                      </a:endParaRPr>
                    </a:p>
                  </a:txBody>
                  <a:tcPr marL="4846" marR="4846" marT="4846" marB="0" anchor="ctr"/>
                </a:tc>
                <a:tc>
                  <a:txBody>
                    <a:bodyPr/>
                    <a:lstStyle/>
                    <a:p>
                      <a:pPr algn="r" fontAlgn="b"/>
                      <a:r>
                        <a:rPr lang="cs-CZ" sz="2500" u="none" strike="noStrike" dirty="0">
                          <a:effectLst/>
                        </a:rPr>
                        <a:t>20</a:t>
                      </a:r>
                      <a:endParaRPr lang="cs-CZ" sz="2500" b="0" i="0" u="none" strike="noStrike" dirty="0">
                        <a:solidFill>
                          <a:srgbClr val="000000"/>
                        </a:solidFill>
                        <a:effectLst/>
                        <a:latin typeface="Calibri" panose="020F0502020204030204" pitchFamily="34" charset="0"/>
                      </a:endParaRPr>
                    </a:p>
                  </a:txBody>
                  <a:tcPr marL="4846" marR="4846" marT="4846" marB="0" anchor="ctr"/>
                </a:tc>
                <a:extLst>
                  <a:ext uri="{0D108BD9-81ED-4DB2-BD59-A6C34878D82A}">
                    <a16:rowId xmlns:a16="http://schemas.microsoft.com/office/drawing/2014/main" val="272582155"/>
                  </a:ext>
                </a:extLst>
              </a:tr>
            </a:tbl>
          </a:graphicData>
        </a:graphic>
      </p:graphicFrame>
    </p:spTree>
    <p:extLst>
      <p:ext uri="{BB962C8B-B14F-4D97-AF65-F5344CB8AC3E}">
        <p14:creationId xmlns:p14="http://schemas.microsoft.com/office/powerpoint/2010/main" val="2850381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2DD2368B-5435-4784-94A9-BB2FF3A2AB8C}"/>
              </a:ext>
            </a:extLst>
          </p:cNvPr>
          <p:cNvGraphicFramePr>
            <a:graphicFrameLocks noGrp="1"/>
          </p:cNvGraphicFramePr>
          <p:nvPr>
            <p:extLst>
              <p:ext uri="{D42A27DB-BD31-4B8C-83A1-F6EECF244321}">
                <p14:modId xmlns:p14="http://schemas.microsoft.com/office/powerpoint/2010/main" val="370333955"/>
              </p:ext>
            </p:extLst>
          </p:nvPr>
        </p:nvGraphicFramePr>
        <p:xfrm>
          <a:off x="1" y="0"/>
          <a:ext cx="12191999" cy="6858000"/>
        </p:xfrm>
        <a:graphic>
          <a:graphicData uri="http://schemas.openxmlformats.org/drawingml/2006/table">
            <a:tbl>
              <a:tblPr>
                <a:tableStyleId>{5C22544A-7EE6-4342-B048-85BDC9FD1C3A}</a:tableStyleId>
              </a:tblPr>
              <a:tblGrid>
                <a:gridCol w="2874702">
                  <a:extLst>
                    <a:ext uri="{9D8B030D-6E8A-4147-A177-3AD203B41FA5}">
                      <a16:colId xmlns:a16="http://schemas.microsoft.com/office/drawing/2014/main" val="1946580931"/>
                    </a:ext>
                  </a:extLst>
                </a:gridCol>
                <a:gridCol w="7815469">
                  <a:extLst>
                    <a:ext uri="{9D8B030D-6E8A-4147-A177-3AD203B41FA5}">
                      <a16:colId xmlns:a16="http://schemas.microsoft.com/office/drawing/2014/main" val="2000954565"/>
                    </a:ext>
                  </a:extLst>
                </a:gridCol>
                <a:gridCol w="1501828">
                  <a:extLst>
                    <a:ext uri="{9D8B030D-6E8A-4147-A177-3AD203B41FA5}">
                      <a16:colId xmlns:a16="http://schemas.microsoft.com/office/drawing/2014/main" val="4268439286"/>
                    </a:ext>
                  </a:extLst>
                </a:gridCol>
              </a:tblGrid>
              <a:tr h="1812690">
                <a:tc>
                  <a:txBody>
                    <a:bodyPr/>
                    <a:lstStyle/>
                    <a:p>
                      <a:pPr algn="ctr" fontAlgn="ctr"/>
                      <a:r>
                        <a:rPr lang="pt-BR" sz="2200" u="none" strike="noStrike" dirty="0">
                          <a:effectLst/>
                        </a:rPr>
                        <a:t>Transformace </a:t>
                      </a:r>
                      <a:r>
                        <a:rPr lang="cs-CZ" sz="2200" u="none" strike="noStrike" dirty="0">
                          <a:effectLst/>
                        </a:rPr>
                        <a:t>SFK </a:t>
                      </a:r>
                      <a:r>
                        <a:rPr lang="pt-BR" sz="2200" u="none" strike="noStrike" dirty="0">
                          <a:effectLst/>
                        </a:rPr>
                        <a:t>na Fond Audiovize</a:t>
                      </a:r>
                      <a:endParaRPr lang="pt-BR" sz="22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a:txBody>
                    <a:bodyPr/>
                    <a:lstStyle/>
                    <a:p>
                      <a:pPr algn="l" fontAlgn="b"/>
                      <a:r>
                        <a:rPr lang="cs-CZ" sz="1800" u="none" strike="noStrike" dirty="0">
                          <a:effectLst/>
                        </a:rPr>
                        <a:t>Cílem je od konce 2022 zahrnutí širšího spektra aktérů v oblasti KKO, která nejsou aktuálně státní správou prakticky zohledněna (televizní tvorba, gaming aj.). Současně se jedná o restart kinematografie v roce 2021, jelikož patří mezi zasažené oblasti a zároveň její podpora poskytuje konkurenční výhodu v regionu. </a:t>
                      </a:r>
                      <a:endParaRPr lang="cs-CZ" sz="18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750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289426582"/>
                  </a:ext>
                </a:extLst>
              </a:tr>
              <a:tr h="1812690">
                <a:tc>
                  <a:txBody>
                    <a:bodyPr/>
                    <a:lstStyle/>
                    <a:p>
                      <a:pPr algn="ctr" fontAlgn="ctr"/>
                      <a:r>
                        <a:rPr lang="cs-CZ" sz="2200" u="none" strike="noStrike" dirty="0">
                          <a:effectLst/>
                        </a:rPr>
                        <a:t>Status umělce</a:t>
                      </a:r>
                      <a:endParaRPr lang="pt-BR" sz="22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a:txBody>
                    <a:bodyPr/>
                    <a:lstStyle/>
                    <a:p>
                      <a:pPr algn="l" fontAlgn="b"/>
                      <a:r>
                        <a:rPr lang="cs-CZ" sz="1800" u="none" strike="noStrike" dirty="0">
                          <a:effectLst/>
                        </a:rPr>
                        <a:t>Příprava legislativního návrhu + související náklady pro MPSV, MK + podpora asociací 2021-2023</a:t>
                      </a:r>
                      <a:endParaRPr lang="cs-CZ" sz="18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233</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845572223"/>
                  </a:ext>
                </a:extLst>
              </a:tr>
              <a:tr h="145568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cs-CZ" sz="2200" u="none" strike="noStrike" dirty="0">
                          <a:effectLst/>
                        </a:rPr>
                        <a:t>Vznik oddělení KKO a analytického oddělení na MK</a:t>
                      </a:r>
                      <a:endParaRPr lang="cs-CZ" sz="22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cs-CZ" sz="1800" u="none" strike="noStrike" dirty="0">
                          <a:effectLst/>
                        </a:rPr>
                        <a:t>Zahrnuje nákup technologií, školení zaměstnanců, mezinárodní zasíťování. Je nutné pro zvýšení kapacity MK pro zvládnutí budoucích projektů. </a:t>
                      </a:r>
                      <a:r>
                        <a:rPr lang="cs-CZ" sz="1800" b="0" i="0" u="none" strike="noStrike" dirty="0">
                          <a:solidFill>
                            <a:srgbClr val="000000"/>
                          </a:solidFill>
                          <a:effectLst/>
                          <a:latin typeface="Calibri" panose="020F0502020204030204" pitchFamily="34" charset="0"/>
                        </a:rPr>
                        <a:t>Zásadní pro evidence </a:t>
                      </a:r>
                      <a:r>
                        <a:rPr lang="cs-CZ" sz="1800" b="0" i="0" u="none" strike="noStrike" dirty="0" err="1">
                          <a:solidFill>
                            <a:srgbClr val="000000"/>
                          </a:solidFill>
                          <a:effectLst/>
                          <a:latin typeface="Calibri" panose="020F0502020204030204" pitchFamily="34" charset="0"/>
                        </a:rPr>
                        <a:t>based</a:t>
                      </a:r>
                      <a:r>
                        <a:rPr lang="cs-CZ" sz="1800" b="0" i="0" u="none" strike="noStrike" dirty="0">
                          <a:solidFill>
                            <a:srgbClr val="000000"/>
                          </a:solidFill>
                          <a:effectLst/>
                          <a:latin typeface="Calibri" panose="020F0502020204030204" pitchFamily="34" charset="0"/>
                        </a:rPr>
                        <a:t> </a:t>
                      </a:r>
                      <a:r>
                        <a:rPr lang="cs-CZ" sz="1800" b="0" i="0" u="none" strike="noStrike" dirty="0" err="1">
                          <a:solidFill>
                            <a:srgbClr val="000000"/>
                          </a:solidFill>
                          <a:effectLst/>
                          <a:latin typeface="Calibri" panose="020F0502020204030204" pitchFamily="34" charset="0"/>
                        </a:rPr>
                        <a:t>policy</a:t>
                      </a:r>
                      <a:r>
                        <a:rPr lang="cs-CZ" sz="1800" b="0" i="0" u="none" strike="noStrike" dirty="0">
                          <a:solidFill>
                            <a:srgbClr val="000000"/>
                          </a:solidFill>
                          <a:effectLst/>
                          <a:latin typeface="Calibri" panose="020F0502020204030204" pitchFamily="34" charset="0"/>
                        </a:rPr>
                        <a:t> a vysvětlování pozitivních dopadů KKO na společnost.</a:t>
                      </a:r>
                    </a:p>
                    <a:p>
                      <a:pPr algn="l" fontAlgn="b"/>
                      <a:endParaRPr lang="cs-CZ" sz="18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100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27175014"/>
                  </a:ext>
                </a:extLst>
              </a:tr>
              <a:tr h="177693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cs-CZ" sz="2200" u="none" strike="noStrike" dirty="0">
                          <a:effectLst/>
                        </a:rPr>
                        <a:t>Projektové řízení a digitalizace grantového systému</a:t>
                      </a:r>
                      <a:endParaRPr lang="cs-CZ" sz="2200" b="1" i="0" u="none" strike="noStrike" dirty="0">
                        <a:solidFill>
                          <a:srgbClr val="000000"/>
                        </a:solidFill>
                        <a:effectLst/>
                        <a:latin typeface="Calibri" panose="020F0502020204030204" pitchFamily="34" charset="0"/>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lang="cs-CZ" sz="22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cs-CZ" sz="1800" b="0" i="0" u="none" strike="noStrike" dirty="0">
                          <a:solidFill>
                            <a:srgbClr val="000000"/>
                          </a:solidFill>
                          <a:effectLst/>
                          <a:latin typeface="Calibri" panose="020F0502020204030204" pitchFamily="34" charset="0"/>
                        </a:rPr>
                        <a:t>Zásadní pro úspěšné budoucí čerpání evropských zdrojů na oblasti v gesci MK a uvolnění kapacity MK v oblasti administrativy.</a:t>
                      </a:r>
                    </a:p>
                    <a:p>
                      <a:pPr algn="l" fontAlgn="b"/>
                      <a:endParaRPr lang="cs-CZ" sz="18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100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592324969"/>
                  </a:ext>
                </a:extLst>
              </a:tr>
            </a:tbl>
          </a:graphicData>
        </a:graphic>
      </p:graphicFrame>
    </p:spTree>
    <p:extLst>
      <p:ext uri="{BB962C8B-B14F-4D97-AF65-F5344CB8AC3E}">
        <p14:creationId xmlns:p14="http://schemas.microsoft.com/office/powerpoint/2010/main" val="1184339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obsah 3">
            <a:extLst>
              <a:ext uri="{FF2B5EF4-FFF2-40B4-BE49-F238E27FC236}">
                <a16:creationId xmlns:a16="http://schemas.microsoft.com/office/drawing/2014/main" id="{FE8D4D1C-D73B-4F90-9A56-6A978A7C20B7}"/>
              </a:ext>
            </a:extLst>
          </p:cNvPr>
          <p:cNvGraphicFramePr>
            <a:graphicFrameLocks noGrp="1"/>
          </p:cNvGraphicFramePr>
          <p:nvPr>
            <p:ph idx="4294967295"/>
            <p:extLst>
              <p:ext uri="{D42A27DB-BD31-4B8C-83A1-F6EECF244321}">
                <p14:modId xmlns:p14="http://schemas.microsoft.com/office/powerpoint/2010/main" val="2359070421"/>
              </p:ext>
            </p:extLst>
          </p:nvPr>
        </p:nvGraphicFramePr>
        <p:xfrm>
          <a:off x="0" y="0"/>
          <a:ext cx="12191999" cy="6955185"/>
        </p:xfrm>
        <a:graphic>
          <a:graphicData uri="http://schemas.openxmlformats.org/drawingml/2006/table">
            <a:tbl>
              <a:tblPr>
                <a:tableStyleId>{5C22544A-7EE6-4342-B048-85BDC9FD1C3A}</a:tableStyleId>
              </a:tblPr>
              <a:tblGrid>
                <a:gridCol w="2253043">
                  <a:extLst>
                    <a:ext uri="{9D8B030D-6E8A-4147-A177-3AD203B41FA5}">
                      <a16:colId xmlns:a16="http://schemas.microsoft.com/office/drawing/2014/main" val="260957788"/>
                    </a:ext>
                  </a:extLst>
                </a:gridCol>
                <a:gridCol w="8910257">
                  <a:extLst>
                    <a:ext uri="{9D8B030D-6E8A-4147-A177-3AD203B41FA5}">
                      <a16:colId xmlns:a16="http://schemas.microsoft.com/office/drawing/2014/main" val="385179555"/>
                    </a:ext>
                  </a:extLst>
                </a:gridCol>
                <a:gridCol w="1028699">
                  <a:extLst>
                    <a:ext uri="{9D8B030D-6E8A-4147-A177-3AD203B41FA5}">
                      <a16:colId xmlns:a16="http://schemas.microsoft.com/office/drawing/2014/main" val="3466075917"/>
                    </a:ext>
                  </a:extLst>
                </a:gridCol>
              </a:tblGrid>
              <a:tr h="2902043">
                <a:tc>
                  <a:txBody>
                    <a:bodyPr/>
                    <a:lstStyle/>
                    <a:p>
                      <a:pPr algn="ctr" fontAlgn="ctr"/>
                      <a:r>
                        <a:rPr lang="cs-CZ" sz="2500" u="none" strike="noStrike" dirty="0">
                          <a:effectLst/>
                        </a:rPr>
                        <a:t>Investiční projekty pro divadla</a:t>
                      </a:r>
                    </a:p>
                  </a:txBody>
                  <a:tcPr marL="7620" marR="7620" marT="7620" marB="0" anchor="ctr">
                    <a:solidFill>
                      <a:schemeClr val="accent1">
                        <a:lumMod val="40000"/>
                        <a:lumOff val="60000"/>
                      </a:schemeClr>
                    </a:solidFill>
                  </a:tcPr>
                </a:tc>
                <a:tc>
                  <a:txBody>
                    <a:bodyPr/>
                    <a:lstStyle/>
                    <a:p>
                      <a:pPr marL="0" algn="just" defTabSz="914400" rtl="0" eaLnBrk="1" fontAlgn="b" latinLnBrk="0" hangingPunct="1"/>
                      <a:r>
                        <a:rPr lang="cs-CZ" sz="2000" u="none" strike="noStrike" kern="1200" dirty="0">
                          <a:solidFill>
                            <a:schemeClr val="dk1"/>
                          </a:solidFill>
                          <a:effectLst/>
                          <a:latin typeface="+mn-lt"/>
                          <a:ea typeface="+mn-ea"/>
                          <a:cs typeface="+mn-cs"/>
                        </a:rPr>
                        <a:t>Cílem je zvýšení odolnosti divadel, která jsou nyní zásadně zasažena a jejich problémy budou pokračovat i v dalších letech. Zásadně chybí investiční prostředky na modernizaci divadel k navýšení jejich kapacity zvládat krizi a úspěšně se přizpůsobit. Důvodem je nedokončené </a:t>
                      </a:r>
                      <a:r>
                        <a:rPr lang="cs-CZ" sz="2000" u="none" strike="noStrike" kern="1200" dirty="0" err="1">
                          <a:solidFill>
                            <a:schemeClr val="dk1"/>
                          </a:solidFill>
                          <a:effectLst/>
                          <a:latin typeface="+mn-lt"/>
                          <a:ea typeface="+mn-ea"/>
                          <a:cs typeface="+mn-cs"/>
                        </a:rPr>
                        <a:t>vícezrojové</a:t>
                      </a:r>
                      <a:r>
                        <a:rPr lang="cs-CZ" sz="2000" u="none" strike="noStrike" kern="1200" dirty="0">
                          <a:solidFill>
                            <a:schemeClr val="dk1"/>
                          </a:solidFill>
                          <a:effectLst/>
                          <a:latin typeface="+mn-lt"/>
                          <a:ea typeface="+mn-ea"/>
                          <a:cs typeface="+mn-cs"/>
                        </a:rPr>
                        <a:t> financování divadel, která prakticky financují pouze města (kraje a stát přispívají jen drobně). Jedná se o projekty související jak s digitalizací, tak s provozem divadel (jevištní technologie, hudební nástroje atp.). </a:t>
                      </a:r>
                    </a:p>
                  </a:txBody>
                  <a:tcPr marL="7620" marR="7620" marT="7620" marB="0" anchor="ctr"/>
                </a:tc>
                <a:tc>
                  <a:txBody>
                    <a:bodyPr/>
                    <a:lstStyle/>
                    <a:p>
                      <a:pPr algn="l" fontAlgn="ctr"/>
                      <a:r>
                        <a:rPr lang="cs-CZ" sz="2500" u="none" strike="noStrike" dirty="0">
                          <a:effectLst/>
                        </a:rPr>
                        <a:t> </a:t>
                      </a:r>
                      <a:endParaRPr lang="cs-CZ" sz="2500" b="0" i="0" u="none" strike="noStrike" dirty="0">
                        <a:solidFill>
                          <a:srgbClr val="000000"/>
                        </a:solidFill>
                        <a:effectLst/>
                        <a:latin typeface="Calibri" panose="020F0502020204030204" pitchFamily="34" charset="0"/>
                      </a:endParaRPr>
                    </a:p>
                    <a:p>
                      <a:pPr algn="r" fontAlgn="b"/>
                      <a:r>
                        <a:rPr lang="cs-CZ" sz="2500" u="none" strike="noStrike" dirty="0">
                          <a:effectLst/>
                        </a:rPr>
                        <a:t>300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304659943"/>
                  </a:ext>
                </a:extLst>
              </a:tr>
              <a:tr h="1696686">
                <a:tc>
                  <a:txBody>
                    <a:bodyPr/>
                    <a:lstStyle/>
                    <a:p>
                      <a:pPr algn="ctr" fontAlgn="ctr"/>
                      <a:r>
                        <a:rPr lang="cs-CZ" sz="2500" u="none" strike="noStrike" dirty="0">
                          <a:effectLst/>
                        </a:rPr>
                        <a:t>Modernizace kulturních institucí</a:t>
                      </a:r>
                    </a:p>
                  </a:txBody>
                  <a:tcPr marL="7620" marR="7620" marT="7620" marB="0" anchor="ctr">
                    <a:solidFill>
                      <a:schemeClr val="accent1">
                        <a:lumMod val="40000"/>
                        <a:lumOff val="60000"/>
                      </a:schemeClr>
                    </a:solidFill>
                  </a:tcPr>
                </a:tc>
                <a:tc>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lang="cs-CZ" sz="2000" u="none" strike="noStrike" kern="1200" dirty="0">
                          <a:solidFill>
                            <a:schemeClr val="dk1"/>
                          </a:solidFill>
                          <a:effectLst/>
                          <a:latin typeface="+mn-lt"/>
                          <a:ea typeface="+mn-ea"/>
                          <a:cs typeface="+mn-cs"/>
                        </a:rPr>
                        <a:t>Jedná se o dotační program na technologickou modernizaci kulturních institucí. Investice zahrnují technické vybavení jako je například pokročilá infračervená mikroskopie v chemicko-technologické laboratoři, multimediální zařízení, klimatizační systém aj. </a:t>
                      </a:r>
                    </a:p>
                    <a:p>
                      <a:pPr marL="0" algn="just" defTabSz="914400" rtl="0" eaLnBrk="1" fontAlgn="b" latinLnBrk="0" hangingPunct="1"/>
                      <a:endParaRPr lang="cs-CZ" sz="2000" u="none" strike="noStrike" kern="1200" dirty="0">
                        <a:solidFill>
                          <a:schemeClr val="dk1"/>
                        </a:solidFill>
                        <a:effectLst/>
                        <a:latin typeface="+mn-lt"/>
                        <a:ea typeface="+mn-ea"/>
                        <a:cs typeface="+mn-cs"/>
                      </a:endParaRPr>
                    </a:p>
                  </a:txBody>
                  <a:tcPr marL="7620" marR="7620" marT="7620" marB="0" anchor="b"/>
                </a:tc>
                <a:tc>
                  <a:txBody>
                    <a:bodyPr/>
                    <a:lstStyle/>
                    <a:p>
                      <a:pPr algn="l" fontAlgn="ctr"/>
                      <a:r>
                        <a:rPr lang="cs-CZ" sz="2500" u="none" strike="noStrike" dirty="0">
                          <a:effectLst/>
                        </a:rPr>
                        <a:t> </a:t>
                      </a:r>
                      <a:endParaRPr lang="cs-CZ" sz="2500" b="0" i="0" u="none" strike="noStrike" dirty="0">
                        <a:solidFill>
                          <a:srgbClr val="000000"/>
                        </a:solidFill>
                        <a:effectLst/>
                        <a:latin typeface="Calibri" panose="020F0502020204030204" pitchFamily="34" charset="0"/>
                      </a:endParaRPr>
                    </a:p>
                    <a:p>
                      <a:pPr algn="r" fontAlgn="b"/>
                      <a:r>
                        <a:rPr lang="cs-CZ" sz="2500" u="none" strike="noStrike" dirty="0">
                          <a:effectLst/>
                        </a:rPr>
                        <a:t>500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337006930"/>
                  </a:ext>
                </a:extLst>
              </a:tr>
              <a:tr h="1129636">
                <a:tc>
                  <a:txBody>
                    <a:bodyPr/>
                    <a:lstStyle/>
                    <a:p>
                      <a:pPr algn="ctr" fontAlgn="ctr"/>
                      <a:r>
                        <a:rPr lang="cs-CZ" sz="2200" u="none" strike="noStrike" dirty="0">
                          <a:effectLst/>
                        </a:rPr>
                        <a:t>Digitalizace kulturních institucí</a:t>
                      </a:r>
                    </a:p>
                  </a:txBody>
                  <a:tcPr marL="7620" marR="7620" marT="7620" marB="0" anchor="ctr">
                    <a:solidFill>
                      <a:schemeClr val="accent1">
                        <a:lumMod val="40000"/>
                        <a:lumOff val="60000"/>
                      </a:schemeClr>
                    </a:solidFill>
                  </a:tcPr>
                </a:tc>
                <a:tc>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lang="cs-CZ" sz="2000" u="none" strike="noStrike" kern="1200" dirty="0">
                          <a:solidFill>
                            <a:schemeClr val="dk1"/>
                          </a:solidFill>
                          <a:effectLst/>
                          <a:latin typeface="+mn-lt"/>
                          <a:ea typeface="+mn-ea"/>
                          <a:cs typeface="+mn-cs"/>
                        </a:rPr>
                        <a:t>Jedná se o sadu investičních projektů orientovaných na digitalizaci v kulturním a kreativním sektoru. Cílem je zvýšení odolnosti kulturních institucí skrze využití digitálních technologií i s ohledem na turismus, tj. zejména oblast kulturního dědictví a paměťových institucí. Příkladem je využívání VR, aplikací atd. </a:t>
                      </a:r>
                      <a:endParaRPr lang="cs-CZ" sz="20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500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17511990"/>
                  </a:ext>
                </a:extLst>
              </a:tr>
              <a:tr h="1129636">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cs-CZ" sz="2200" u="none" strike="noStrike" dirty="0">
                          <a:effectLst/>
                        </a:rPr>
                        <a:t>Internacionalizace kultury</a:t>
                      </a:r>
                    </a:p>
                  </a:txBody>
                  <a:tcPr marL="7620" marR="7620" marT="7620" marB="0" anchor="ctr">
                    <a:solidFill>
                      <a:schemeClr val="accent1">
                        <a:lumMod val="40000"/>
                        <a:lumOff val="60000"/>
                      </a:schemeClr>
                    </a:solidFill>
                  </a:tcPr>
                </a:tc>
                <a:tc>
                  <a:txBody>
                    <a:bodyPr/>
                    <a:lstStyle/>
                    <a:p>
                      <a:pPr algn="l" fontAlgn="b"/>
                      <a:r>
                        <a:rPr lang="cs-CZ" sz="1800" b="0" i="0" u="none" strike="noStrike" dirty="0">
                          <a:solidFill>
                            <a:srgbClr val="000000"/>
                          </a:solidFill>
                          <a:effectLst/>
                          <a:latin typeface="Calibri" panose="020F0502020204030204" pitchFamily="34" charset="0"/>
                        </a:rPr>
                        <a:t>Příspěvek </a:t>
                      </a:r>
                      <a:r>
                        <a:rPr lang="cs-CZ" sz="1800" b="0" i="0" u="none" strike="noStrike" dirty="0" err="1">
                          <a:solidFill>
                            <a:srgbClr val="000000"/>
                          </a:solidFill>
                          <a:effectLst/>
                          <a:latin typeface="Calibri" panose="020F0502020204030204" pitchFamily="34" charset="0"/>
                        </a:rPr>
                        <a:t>SoundCzech</a:t>
                      </a:r>
                      <a:r>
                        <a:rPr lang="cs-CZ" sz="1800" b="0" i="0" u="none" strike="noStrike" dirty="0">
                          <a:solidFill>
                            <a:srgbClr val="000000"/>
                          </a:solidFill>
                          <a:effectLst/>
                          <a:latin typeface="Calibri" panose="020F0502020204030204" pitchFamily="34" charset="0"/>
                        </a:rPr>
                        <a:t>, projekty ve spolupráci s MZV, zahraniční veletrhy aj.</a:t>
                      </a:r>
                    </a:p>
                  </a:txBody>
                  <a:tcPr marL="7620" marR="7620" marT="7620" marB="0" anchor="ctr"/>
                </a:tc>
                <a:tc>
                  <a:txBody>
                    <a:bodyPr/>
                    <a:lstStyle/>
                    <a:p>
                      <a:pPr algn="r" fontAlgn="b"/>
                      <a:r>
                        <a:rPr lang="cs-CZ" sz="2500" u="none" strike="noStrike" dirty="0">
                          <a:effectLst/>
                        </a:rPr>
                        <a:t>200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811227232"/>
                  </a:ext>
                </a:extLst>
              </a:tr>
            </a:tbl>
          </a:graphicData>
        </a:graphic>
      </p:graphicFrame>
    </p:spTree>
    <p:extLst>
      <p:ext uri="{BB962C8B-B14F-4D97-AF65-F5344CB8AC3E}">
        <p14:creationId xmlns:p14="http://schemas.microsoft.com/office/powerpoint/2010/main" val="2551764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2DD2368B-5435-4784-94A9-BB2FF3A2AB8C}"/>
              </a:ext>
            </a:extLst>
          </p:cNvPr>
          <p:cNvGraphicFramePr>
            <a:graphicFrameLocks noGrp="1"/>
          </p:cNvGraphicFramePr>
          <p:nvPr>
            <p:extLst>
              <p:ext uri="{D42A27DB-BD31-4B8C-83A1-F6EECF244321}">
                <p14:modId xmlns:p14="http://schemas.microsoft.com/office/powerpoint/2010/main" val="1525560516"/>
              </p:ext>
            </p:extLst>
          </p:nvPr>
        </p:nvGraphicFramePr>
        <p:xfrm>
          <a:off x="1" y="-2"/>
          <a:ext cx="12191999" cy="6858001"/>
        </p:xfrm>
        <a:graphic>
          <a:graphicData uri="http://schemas.openxmlformats.org/drawingml/2006/table">
            <a:tbl>
              <a:tblPr>
                <a:tableStyleId>{5C22544A-7EE6-4342-B048-85BDC9FD1C3A}</a:tableStyleId>
              </a:tblPr>
              <a:tblGrid>
                <a:gridCol w="2874702">
                  <a:extLst>
                    <a:ext uri="{9D8B030D-6E8A-4147-A177-3AD203B41FA5}">
                      <a16:colId xmlns:a16="http://schemas.microsoft.com/office/drawing/2014/main" val="1946580931"/>
                    </a:ext>
                  </a:extLst>
                </a:gridCol>
                <a:gridCol w="7815469">
                  <a:extLst>
                    <a:ext uri="{9D8B030D-6E8A-4147-A177-3AD203B41FA5}">
                      <a16:colId xmlns:a16="http://schemas.microsoft.com/office/drawing/2014/main" val="2000954565"/>
                    </a:ext>
                  </a:extLst>
                </a:gridCol>
                <a:gridCol w="1501828">
                  <a:extLst>
                    <a:ext uri="{9D8B030D-6E8A-4147-A177-3AD203B41FA5}">
                      <a16:colId xmlns:a16="http://schemas.microsoft.com/office/drawing/2014/main" val="4268439286"/>
                    </a:ext>
                  </a:extLst>
                </a:gridCol>
              </a:tblGrid>
              <a:tr h="255091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cs-CZ" sz="2200" u="none" strike="noStrike" dirty="0">
                          <a:effectLst/>
                        </a:rPr>
                        <a:t>Rozvoj kulturních center v regionech</a:t>
                      </a:r>
                    </a:p>
                  </a:txBody>
                  <a:tcPr marL="7620" marR="7620" marT="7620" marB="0" anchor="ctr">
                    <a:solidFill>
                      <a:schemeClr val="accent2">
                        <a:lumMod val="20000"/>
                        <a:lumOff val="80000"/>
                      </a:schemeClr>
                    </a:solidFill>
                  </a:tcPr>
                </a:tc>
                <a:tc>
                  <a:txBody>
                    <a:bodyPr/>
                    <a:lstStyle/>
                    <a:p>
                      <a:pPr algn="l" fontAlgn="b"/>
                      <a:r>
                        <a:rPr lang="cs-CZ" sz="1800" u="none" strike="noStrike" dirty="0">
                          <a:effectLst/>
                        </a:rPr>
                        <a:t>„Tvrdé“ infrastrukturní projekty; absorpční kapacita připravených projektů dle MMR 11,4, dle NPÚ 4,5 mld.; IROP 900 mil.</a:t>
                      </a:r>
                      <a:endParaRPr lang="cs-CZ" sz="18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fontAlgn="b"/>
                      <a:r>
                        <a:rPr lang="cs-CZ" sz="2500" u="none" strike="noStrike" dirty="0">
                          <a:effectLst/>
                        </a:rPr>
                        <a:t>3000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27175014"/>
                  </a:ext>
                </a:extLst>
              </a:tr>
              <a:tr h="2621871">
                <a:tc>
                  <a:txBody>
                    <a:bodyPr/>
                    <a:lstStyle/>
                    <a:p>
                      <a:pPr algn="ctr" fontAlgn="ctr"/>
                      <a:r>
                        <a:rPr lang="cs-CZ" sz="2200" u="none" strike="noStrike" dirty="0">
                          <a:effectLst/>
                        </a:rPr>
                        <a:t>Rozvoj regionální kultury a KKO</a:t>
                      </a:r>
                    </a:p>
                  </a:txBody>
                  <a:tcPr marL="7620" marR="7620" marT="7620" marB="0" anchor="ctr">
                    <a:solidFill>
                      <a:schemeClr val="accent2">
                        <a:lumMod val="20000"/>
                        <a:lumOff val="80000"/>
                      </a:schemeClr>
                    </a:solidFill>
                  </a:tcPr>
                </a:tc>
                <a:tc>
                  <a:txBody>
                    <a:bodyPr/>
                    <a:lstStyle/>
                    <a:p>
                      <a:pPr algn="l" fontAlgn="b"/>
                      <a:r>
                        <a:rPr lang="cs-CZ" sz="1800" b="0" i="0" u="none" strike="noStrike" dirty="0">
                          <a:solidFill>
                            <a:srgbClr val="000000"/>
                          </a:solidFill>
                          <a:effectLst/>
                          <a:latin typeface="Calibri" panose="020F0502020204030204" pitchFamily="34" charset="0"/>
                        </a:rPr>
                        <a:t>Soft projekty – dotace postiženým odvětvím</a:t>
                      </a:r>
                    </a:p>
                  </a:txBody>
                  <a:tcPr marL="7620" marR="7620" marT="7620" marB="0" anchor="ctr"/>
                </a:tc>
                <a:tc>
                  <a:txBody>
                    <a:bodyPr/>
                    <a:lstStyle/>
                    <a:p>
                      <a:pPr algn="r" fontAlgn="b"/>
                      <a:r>
                        <a:rPr lang="cs-CZ" sz="2500" u="none" strike="noStrike" dirty="0">
                          <a:effectLst/>
                        </a:rPr>
                        <a:t>1000</a:t>
                      </a:r>
                      <a:endParaRPr lang="cs-CZ" sz="25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592324969"/>
                  </a:ext>
                </a:extLst>
              </a:tr>
              <a:tr h="1685217">
                <a:tc>
                  <a:txBody>
                    <a:bodyPr/>
                    <a:lstStyle/>
                    <a:p>
                      <a:pPr algn="ctr" fontAlgn="ctr"/>
                      <a:r>
                        <a:rPr lang="cs-CZ" sz="2200" b="0" i="0" u="none" strike="noStrike" dirty="0">
                          <a:solidFill>
                            <a:srgbClr val="000000"/>
                          </a:solidFill>
                          <a:effectLst/>
                          <a:latin typeface="Calibri" panose="020F0502020204030204" pitchFamily="34" charset="0"/>
                        </a:rPr>
                        <a:t>Jednorázová stipendia</a:t>
                      </a:r>
                    </a:p>
                  </a:txBody>
                  <a:tcPr marL="7620" marR="7620" marT="7620" marB="0" anchor="ctr">
                    <a:solidFill>
                      <a:schemeClr val="accent2">
                        <a:lumMod val="20000"/>
                        <a:lumOff val="80000"/>
                      </a:schemeClr>
                    </a:solidFill>
                  </a:tcPr>
                </a:tc>
                <a:tc>
                  <a:txBody>
                    <a:bodyPr/>
                    <a:lstStyle/>
                    <a:p>
                      <a:pPr algn="l" fontAlgn="b"/>
                      <a:r>
                        <a:rPr lang="cs-CZ" sz="1800" b="0" i="0" u="none" strike="noStrike" dirty="0">
                          <a:solidFill>
                            <a:srgbClr val="000000"/>
                          </a:solidFill>
                          <a:effectLst/>
                          <a:latin typeface="Calibri" panose="020F0502020204030204" pitchFamily="34" charset="0"/>
                        </a:rPr>
                        <a:t>2021 – zahrnutí širšího spektra kulturních a kreativních profesionálů</a:t>
                      </a:r>
                    </a:p>
                  </a:txBody>
                  <a:tcPr marL="7620" marR="7620" marT="7620" marB="0" anchor="ctr"/>
                </a:tc>
                <a:tc>
                  <a:txBody>
                    <a:bodyPr/>
                    <a:lstStyle/>
                    <a:p>
                      <a:pPr algn="r" fontAlgn="b"/>
                      <a:r>
                        <a:rPr lang="cs-CZ" sz="2500" b="0" i="0" u="none" strike="noStrike" dirty="0">
                          <a:solidFill>
                            <a:srgbClr val="000000"/>
                          </a:solidFill>
                          <a:effectLst/>
                          <a:latin typeface="Calibri" panose="020F0502020204030204" pitchFamily="34" charset="0"/>
                        </a:rPr>
                        <a:t>500</a:t>
                      </a:r>
                    </a:p>
                  </a:txBody>
                  <a:tcPr marL="7620" marR="7620" marT="7620" marB="0" anchor="ctr"/>
                </a:tc>
                <a:extLst>
                  <a:ext uri="{0D108BD9-81ED-4DB2-BD59-A6C34878D82A}">
                    <a16:rowId xmlns:a16="http://schemas.microsoft.com/office/drawing/2014/main" val="69497233"/>
                  </a:ext>
                </a:extLst>
              </a:tr>
            </a:tbl>
          </a:graphicData>
        </a:graphic>
      </p:graphicFrame>
    </p:spTree>
    <p:extLst>
      <p:ext uri="{BB962C8B-B14F-4D97-AF65-F5344CB8AC3E}">
        <p14:creationId xmlns:p14="http://schemas.microsoft.com/office/powerpoint/2010/main" val="28316264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4.xml><?xml version="1.0" encoding="utf-8"?>
<p:tagLst xmlns:a="http://schemas.openxmlformats.org/drawingml/2006/main" xmlns:r="http://schemas.openxmlformats.org/officeDocument/2006/relationships" xmlns:p="http://schemas.openxmlformats.org/presentationml/2006/main">
  <p:tag name="SHAPENAME" val="3. Subtitle"/>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w7buhaL3riK.KYlDRU4mDg"/>
</p:tagLst>
</file>

<file path=ppt/tags/tag9.xml><?xml version="1.0" encoding="utf-8"?>
<p:tagLst xmlns:a="http://schemas.openxmlformats.org/drawingml/2006/main" xmlns:r="http://schemas.openxmlformats.org/officeDocument/2006/relationships" xmlns:p="http://schemas.openxmlformats.org/presentationml/2006/main">
  <p:tag name="SHAPENAME" val="2. Slide Title"/>
</p:tagLst>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ezentace modrá B">
  <a:themeElements>
    <a:clrScheme name="MPO-B">
      <a:dk1>
        <a:sysClr val="windowText" lastClr="000000"/>
      </a:dk1>
      <a:lt1>
        <a:srgbClr val="FFFFFF"/>
      </a:lt1>
      <a:dk2>
        <a:srgbClr val="004B8D"/>
      </a:dk2>
      <a:lt2>
        <a:srgbClr val="FFFFFF"/>
      </a:lt2>
      <a:accent1>
        <a:srgbClr val="B9E0F7"/>
      </a:accent1>
      <a:accent2>
        <a:srgbClr val="13B5F4"/>
      </a:accent2>
      <a:accent3>
        <a:srgbClr val="0096D6"/>
      </a:accent3>
      <a:accent4>
        <a:srgbClr val="004B8D"/>
      </a:accent4>
      <a:accent5>
        <a:srgbClr val="E31B23"/>
      </a:accent5>
      <a:accent6>
        <a:srgbClr val="B5121B"/>
      </a:accent6>
      <a:hlink>
        <a:srgbClr val="13B5F4"/>
      </a:hlink>
      <a:folHlink>
        <a:srgbClr val="E31B23"/>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rezentace modrá B">
  <a:themeElements>
    <a:clrScheme name="MPO-B">
      <a:dk1>
        <a:sysClr val="windowText" lastClr="000000"/>
      </a:dk1>
      <a:lt1>
        <a:srgbClr val="FFFFFF"/>
      </a:lt1>
      <a:dk2>
        <a:srgbClr val="004B8D"/>
      </a:dk2>
      <a:lt2>
        <a:srgbClr val="FFFFFF"/>
      </a:lt2>
      <a:accent1>
        <a:srgbClr val="B9E0F7"/>
      </a:accent1>
      <a:accent2>
        <a:srgbClr val="13B5F4"/>
      </a:accent2>
      <a:accent3>
        <a:srgbClr val="0096D6"/>
      </a:accent3>
      <a:accent4>
        <a:srgbClr val="004B8D"/>
      </a:accent4>
      <a:accent5>
        <a:srgbClr val="E31B23"/>
      </a:accent5>
      <a:accent6>
        <a:srgbClr val="B5121B"/>
      </a:accent6>
      <a:hlink>
        <a:srgbClr val="13B5F4"/>
      </a:hlink>
      <a:folHlink>
        <a:srgbClr val="E31B23"/>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803</TotalTime>
  <Words>1226</Words>
  <Application>Microsoft Office PowerPoint</Application>
  <PresentationFormat>Širokoúhlá obrazovka</PresentationFormat>
  <Paragraphs>121</Paragraphs>
  <Slides>9</Slides>
  <Notes>3</Notes>
  <HiddenSlides>0</HiddenSlides>
  <MMClips>0</MMClips>
  <ScaleCrop>false</ScaleCrop>
  <HeadingPairs>
    <vt:vector size="8" baseType="variant">
      <vt:variant>
        <vt:lpstr>Použitá písma</vt:lpstr>
      </vt:variant>
      <vt:variant>
        <vt:i4>4</vt:i4>
      </vt:variant>
      <vt:variant>
        <vt:lpstr>Motiv</vt:lpstr>
      </vt:variant>
      <vt:variant>
        <vt:i4>3</vt:i4>
      </vt:variant>
      <vt:variant>
        <vt:lpstr>Vložené servery OLE</vt:lpstr>
      </vt:variant>
      <vt:variant>
        <vt:i4>1</vt:i4>
      </vt:variant>
      <vt:variant>
        <vt:lpstr>Nadpisy snímků</vt:lpstr>
      </vt:variant>
      <vt:variant>
        <vt:i4>9</vt:i4>
      </vt:variant>
    </vt:vector>
  </HeadingPairs>
  <TitlesOfParts>
    <vt:vector size="17" baseType="lpstr">
      <vt:lpstr>Arial</vt:lpstr>
      <vt:lpstr>Calibri</vt:lpstr>
      <vt:lpstr>Calibri Light</vt:lpstr>
      <vt:lpstr>Segoe UI</vt:lpstr>
      <vt:lpstr>Motiv Office</vt:lpstr>
      <vt:lpstr>Prezentace modrá B</vt:lpstr>
      <vt:lpstr>1_Prezentace modrá B</vt:lpstr>
      <vt:lpstr>think-cell Slide</vt:lpstr>
      <vt:lpstr>Národní plán obnovy</vt:lpstr>
      <vt:lpstr>Příprava NPO</vt:lpstr>
      <vt:lpstr>Shrnutí</vt:lpstr>
      <vt:lpstr>Smysl Plánu</vt:lpstr>
      <vt:lpstr>NPO - 1.6 Rozvoj kulturního a kreativního sektoru (MK 8233 mil.)</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Představení Strategie rozvoje KKP</dc:title>
  <dc:creator>Jakub Bakule</dc:creator>
  <cp:lastModifiedBy>Jakub Bakule</cp:lastModifiedBy>
  <cp:revision>30</cp:revision>
  <dcterms:created xsi:type="dcterms:W3CDTF">2020-06-25T06:27:31Z</dcterms:created>
  <dcterms:modified xsi:type="dcterms:W3CDTF">2020-12-04T16:17:43Z</dcterms:modified>
</cp:coreProperties>
</file>